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60" r:id="rId4"/>
    <p:sldId id="285"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D5"/>
          </a:solidFill>
        </a:fill>
      </a:tcStyle>
    </a:wholeTbl>
    <a:band2H>
      <a:tcTxStyle/>
      <a:tcStyle>
        <a:tcBdr/>
        <a:fill>
          <a:solidFill>
            <a:srgbClr val="E7E7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CBCCD5"/>
          </a:solidFill>
        </a:fill>
      </a:tcStyle>
    </a:wholeTbl>
    <a:band2H>
      <a:tcTxStyle/>
      <a:tcStyle>
        <a:tcBdr/>
        <a:fill>
          <a:solidFill>
            <a:srgbClr val="E7E7EB"/>
          </a:solidFill>
        </a:fill>
      </a:tcStyle>
    </a:band2H>
    <a:firstCol>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1"/>
          </a:solidFill>
        </a:fill>
      </a:tcStyle>
    </a:firstCol>
    <a:la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381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1"/>
          </a:solidFill>
        </a:fill>
      </a:tcStyle>
    </a:lastRow>
    <a:fir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381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1"/>
          </a:solidFill>
        </a:fill>
      </a:tcStyle>
    </a:firstRow>
  </a:tblStyle>
  <a:tblStyle styleId="{EEE7283C-3CF3-47DC-8721-378D4A62B228}" styleName="">
    <a:tblBg/>
    <a:wholeTbl>
      <a:tcTxStyle b="off"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DECBCF"/>
          </a:solidFill>
        </a:fill>
      </a:tcStyle>
    </a:wholeTbl>
    <a:band2H>
      <a:tcTxStyle/>
      <a:tcStyle>
        <a:tcBdr/>
        <a:fill>
          <a:solidFill>
            <a:srgbClr val="EFE7E8"/>
          </a:solidFill>
        </a:fill>
      </a:tcStyle>
    </a:band2H>
    <a:firstCol>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3"/>
          </a:solidFill>
        </a:fill>
      </a:tcStyle>
    </a:firstCol>
    <a:la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381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3"/>
          </a:solidFill>
        </a:fill>
      </a:tcStyle>
    </a:lastRow>
    <a:fir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381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3"/>
          </a:solidFill>
        </a:fill>
      </a:tcStyle>
    </a:firstRow>
  </a:tblStyle>
  <a:tblStyle styleId="{CF821DB8-F4EB-4A41-A1BA-3FCAFE7338EE}" styleName="">
    <a:tblBg/>
    <a:wholeTbl>
      <a:tcTxStyle b="off"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D5DBED"/>
          </a:solidFill>
        </a:fill>
      </a:tcStyle>
    </a:wholeTbl>
    <a:band2H>
      <a:tcTxStyle/>
      <a:tcStyle>
        <a:tcBdr/>
        <a:fill>
          <a:solidFill>
            <a:srgbClr val="EBEEF6"/>
          </a:solidFill>
        </a:fill>
      </a:tcStyle>
    </a:band2H>
    <a:firstCol>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6"/>
          </a:solidFill>
        </a:fill>
      </a:tcStyle>
    </a:firstCol>
    <a:la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381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6"/>
          </a:solidFill>
        </a:fill>
      </a:tcStyle>
    </a:lastRow>
    <a:fir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381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chemeClr val="accent6"/>
          </a:solidFill>
        </a:fill>
      </a:tcStyle>
    </a:firstRow>
  </a:tblStyle>
  <a:tblStyle styleId="{33BA23B1-9221-436E-865A-0063620EA4FD}" styleName="">
    <a:tblBg/>
    <a:wholeTbl>
      <a:tcTxStyle b="off" i="off">
        <a:fontRef idx="minor">
          <a:srgbClr val="2A3990"/>
        </a:fontRef>
        <a:srgbClr val="2A399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E"/>
          </a:solidFill>
        </a:fill>
      </a:tcStyle>
    </a:wholeTbl>
    <a:band2H>
      <a:tcTxStyle/>
      <a:tcStyle>
        <a:tcBdr/>
        <a:fill>
          <a:solidFill>
            <a:srgbClr val="2A3990"/>
          </a:solidFill>
        </a:fill>
      </a:tcStyle>
    </a:band2H>
    <a:firstCol>
      <a:tcTxStyle b="on" i="off">
        <a:fontRef idx="minor">
          <a:srgbClr val="2A3990"/>
        </a:fontRef>
        <a:srgbClr val="2A399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2A3990"/>
        </a:fontRef>
        <a:srgbClr val="2A3990"/>
      </a:tcTxStyle>
      <a:tcStyle>
        <a:tcBdr>
          <a:left>
            <a:ln w="12700" cap="flat">
              <a:noFill/>
              <a:miter lim="400000"/>
            </a:ln>
          </a:left>
          <a:right>
            <a:ln w="12700" cap="flat">
              <a:noFill/>
              <a:miter lim="400000"/>
            </a:ln>
          </a:right>
          <a:top>
            <a:ln w="50800" cap="flat">
              <a:solidFill>
                <a:srgbClr val="2A3990"/>
              </a:solidFill>
              <a:prstDash val="solid"/>
              <a:round/>
            </a:ln>
          </a:top>
          <a:bottom>
            <a:ln w="25400" cap="flat">
              <a:solidFill>
                <a:srgbClr val="2A3990"/>
              </a:solidFill>
              <a:prstDash val="solid"/>
              <a:round/>
            </a:ln>
          </a:bottom>
          <a:insideH>
            <a:ln w="12700" cap="flat">
              <a:noFill/>
              <a:miter lim="400000"/>
            </a:ln>
          </a:insideH>
          <a:insideV>
            <a:ln w="12700" cap="flat">
              <a:noFill/>
              <a:miter lim="400000"/>
            </a:ln>
          </a:insideV>
        </a:tcBdr>
        <a:fill>
          <a:solidFill>
            <a:srgbClr val="2A3990"/>
          </a:solidFill>
        </a:fill>
      </a:tcStyle>
    </a:lastRow>
    <a:firstRow>
      <a:tcTxStyle b="on" i="off">
        <a:fontRef idx="minor">
          <a:srgbClr val="2A3990"/>
        </a:fontRef>
        <a:srgbClr val="2A3990"/>
      </a:tcTxStyle>
      <a:tcStyle>
        <a:tcBdr>
          <a:left>
            <a:ln w="12700" cap="flat">
              <a:noFill/>
              <a:miter lim="400000"/>
            </a:ln>
          </a:left>
          <a:right>
            <a:ln w="12700" cap="flat">
              <a:noFill/>
              <a:miter lim="400000"/>
            </a:ln>
          </a:right>
          <a:top>
            <a:ln w="25400" cap="flat">
              <a:solidFill>
                <a:srgbClr val="2A3990"/>
              </a:solidFill>
              <a:prstDash val="solid"/>
              <a:round/>
            </a:ln>
          </a:top>
          <a:bottom>
            <a:ln w="25400" cap="flat">
              <a:solidFill>
                <a:srgbClr val="2A399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CBCCDB"/>
          </a:solidFill>
        </a:fill>
      </a:tcStyle>
    </a:wholeTbl>
    <a:band2H>
      <a:tcTxStyle/>
      <a:tcStyle>
        <a:tcBdr/>
        <a:fill>
          <a:solidFill>
            <a:srgbClr val="E7E7EE"/>
          </a:solidFill>
        </a:fill>
      </a:tcStyle>
    </a:band2H>
    <a:firstCol>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2A3990"/>
          </a:solidFill>
        </a:fill>
      </a:tcStyle>
    </a:firstCol>
    <a:la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38100" cap="flat">
              <a:solidFill>
                <a:srgbClr val="2A3990"/>
              </a:solidFill>
              <a:prstDash val="solid"/>
              <a:round/>
            </a:ln>
          </a:top>
          <a:bottom>
            <a:ln w="127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2A3990"/>
          </a:solidFill>
        </a:fill>
      </a:tcStyle>
    </a:lastRow>
    <a:firstRow>
      <a:tcTxStyle b="on" i="off">
        <a:fontRef idx="minor">
          <a:srgbClr val="2A3990"/>
        </a:fontRef>
        <a:srgbClr val="2A3990"/>
      </a:tcTxStyle>
      <a:tcStyle>
        <a:tcBdr>
          <a:left>
            <a:ln w="12700" cap="flat">
              <a:solidFill>
                <a:srgbClr val="2A3990"/>
              </a:solidFill>
              <a:prstDash val="solid"/>
              <a:round/>
            </a:ln>
          </a:left>
          <a:right>
            <a:ln w="12700" cap="flat">
              <a:solidFill>
                <a:srgbClr val="2A3990"/>
              </a:solidFill>
              <a:prstDash val="solid"/>
              <a:round/>
            </a:ln>
          </a:right>
          <a:top>
            <a:ln w="12700" cap="flat">
              <a:solidFill>
                <a:srgbClr val="2A3990"/>
              </a:solidFill>
              <a:prstDash val="solid"/>
              <a:round/>
            </a:ln>
          </a:top>
          <a:bottom>
            <a:ln w="38100" cap="flat">
              <a:solidFill>
                <a:srgbClr val="2A3990"/>
              </a:solidFill>
              <a:prstDash val="solid"/>
              <a:round/>
            </a:ln>
          </a:bottom>
          <a:insideH>
            <a:ln w="12700" cap="flat">
              <a:solidFill>
                <a:srgbClr val="2A3990"/>
              </a:solidFill>
              <a:prstDash val="solid"/>
              <a:round/>
            </a:ln>
          </a:insideH>
          <a:insideV>
            <a:ln w="12700" cap="flat">
              <a:solidFill>
                <a:srgbClr val="2A3990"/>
              </a:solidFill>
              <a:prstDash val="solid"/>
              <a:round/>
            </a:ln>
          </a:insideV>
        </a:tcBdr>
        <a:fill>
          <a:solidFill>
            <a:srgbClr val="2A399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72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144" name="Shape 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xfrm>
            <a:off x="381000" y="685800"/>
            <a:ext cx="6096000" cy="3429000"/>
          </a:xfrm>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lvl1pPr>
              <a:lnSpc>
                <a:spcPct val="115000"/>
              </a:lnSpc>
              <a:spcBef>
                <a:spcPts val="1600"/>
              </a:spcBef>
              <a:defRPr sz="1800"/>
            </a:lvl1pPr>
          </a:lstStyle>
          <a:p>
            <a:r>
              <a:t>data[data &lt; 10 and data &gt; 5]  fails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2A3990"/>
        </a:solidFill>
        <a:effectLst/>
      </p:bgPr>
    </p:bg>
    <p:spTree>
      <p:nvGrpSpPr>
        <p:cNvPr id="1" name=""/>
        <p:cNvGrpSpPr/>
        <p:nvPr/>
      </p:nvGrpSpPr>
      <p:grpSpPr>
        <a:xfrm>
          <a:off x="0" y="0"/>
          <a:ext cx="0" cy="0"/>
          <a:chOff x="0" y="0"/>
          <a:chExt cx="0" cy="0"/>
        </a:xfrm>
      </p:grpSpPr>
      <p:grpSp>
        <p:nvGrpSpPr>
          <p:cNvPr id="20" name="Google Shape;10;p2"/>
          <p:cNvGrpSpPr/>
          <p:nvPr/>
        </p:nvGrpSpPr>
        <p:grpSpPr>
          <a:xfrm>
            <a:off x="6098375" y="1"/>
            <a:ext cx="3045629" cy="2030578"/>
            <a:chOff x="-1" y="-1"/>
            <a:chExt cx="3045627" cy="2030576"/>
          </a:xfrm>
        </p:grpSpPr>
        <p:sp>
          <p:nvSpPr>
            <p:cNvPr id="15" name="Google Shape;11;p2"/>
            <p:cNvSpPr/>
            <p:nvPr/>
          </p:nvSpPr>
          <p:spPr>
            <a:xfrm>
              <a:off x="2030424" y="9"/>
              <a:ext cx="1015203" cy="1015206"/>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6" name="Google Shape;12;p2"/>
            <p:cNvSpPr/>
            <p:nvPr/>
          </p:nvSpPr>
          <p:spPr>
            <a:xfrm flipH="1">
              <a:off x="1015084" y="-2"/>
              <a:ext cx="1015203"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7" name="Google Shape;13;p2"/>
            <p:cNvSpPr/>
            <p:nvPr/>
          </p:nvSpPr>
          <p:spPr>
            <a:xfrm rot="10800000" flipH="1">
              <a:off x="1015209" y="102"/>
              <a:ext cx="1015203"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8" name="Google Shape;14;p2"/>
            <p:cNvSpPr/>
            <p:nvPr/>
          </p:nvSpPr>
          <p:spPr>
            <a:xfrm rot="10800000">
              <a:off x="-2" y="92"/>
              <a:ext cx="1015205"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9" name="Google Shape;15;p2"/>
            <p:cNvSpPr/>
            <p:nvPr/>
          </p:nvSpPr>
          <p:spPr>
            <a:xfrm rot="10800000">
              <a:off x="2030410" y="1015370"/>
              <a:ext cx="1015204" cy="1015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grpSp>
      <p:sp>
        <p:nvSpPr>
          <p:cNvPr id="21" name="Title Text"/>
          <p:cNvSpPr txBox="1">
            <a:spLocks noGrp="1"/>
          </p:cNvSpPr>
          <p:nvPr>
            <p:ph type="title"/>
          </p:nvPr>
        </p:nvSpPr>
        <p:spPr>
          <a:xfrm>
            <a:off x="623500" y="873522"/>
            <a:ext cx="8222100" cy="838803"/>
          </a:xfrm>
          <a:prstGeom prst="rect">
            <a:avLst/>
          </a:prstGeom>
        </p:spPr>
        <p:txBody>
          <a:bodyPr anchor="b"/>
          <a:lstStyle>
            <a:lvl1pPr>
              <a:defRPr sz="4200">
                <a:solidFill>
                  <a:srgbClr val="FFFFFF"/>
                </a:solidFill>
              </a:defRPr>
            </a:lvl1pPr>
          </a:lstStyle>
          <a:p>
            <a:r>
              <a:t>Title Text</a:t>
            </a:r>
          </a:p>
        </p:txBody>
      </p:sp>
      <p:sp>
        <p:nvSpPr>
          <p:cNvPr id="22" name="Body Level One…"/>
          <p:cNvSpPr txBox="1">
            <a:spLocks noGrp="1"/>
          </p:cNvSpPr>
          <p:nvPr>
            <p:ph type="body" sz="half" idx="1"/>
          </p:nvPr>
        </p:nvSpPr>
        <p:spPr>
          <a:xfrm>
            <a:off x="623488" y="1814210"/>
            <a:ext cx="8222100" cy="1450590"/>
          </a:xfrm>
          <a:prstGeom prst="rect">
            <a:avLst/>
          </a:prstGeom>
        </p:spPr>
        <p:txBody>
          <a:bodyPr/>
          <a:lstStyle>
            <a:lvl1pPr marL="114300" indent="0">
              <a:lnSpc>
                <a:spcPct val="100000"/>
              </a:lnSpc>
              <a:buClrTx/>
              <a:buSzTx/>
              <a:buFontTx/>
              <a:buNone/>
              <a:defRPr sz="2100">
                <a:solidFill>
                  <a:srgbClr val="FFFFFF"/>
                </a:solidFill>
              </a:defRPr>
            </a:lvl1pPr>
            <a:lvl2pPr marL="114300" indent="114300">
              <a:lnSpc>
                <a:spcPct val="100000"/>
              </a:lnSpc>
              <a:buClrTx/>
              <a:buSzTx/>
              <a:buFontTx/>
              <a:buNone/>
              <a:defRPr sz="2100">
                <a:solidFill>
                  <a:srgbClr val="FFFFFF"/>
                </a:solidFill>
              </a:defRPr>
            </a:lvl2pPr>
            <a:lvl3pPr marL="114300" indent="114300">
              <a:lnSpc>
                <a:spcPct val="100000"/>
              </a:lnSpc>
              <a:buClrTx/>
              <a:buSzTx/>
              <a:buFontTx/>
              <a:buNone/>
              <a:defRPr sz="2100">
                <a:solidFill>
                  <a:srgbClr val="FFFFFF"/>
                </a:solidFill>
              </a:defRPr>
            </a:lvl3pPr>
            <a:lvl4pPr marL="114300" indent="114300">
              <a:lnSpc>
                <a:spcPct val="100000"/>
              </a:lnSpc>
              <a:buClrTx/>
              <a:buSzTx/>
              <a:buFontTx/>
              <a:buNone/>
              <a:defRPr sz="2100">
                <a:solidFill>
                  <a:srgbClr val="FFFFFF"/>
                </a:solidFill>
              </a:defRPr>
            </a:lvl4pPr>
            <a:lvl5pPr marL="114300" indent="114300">
              <a:lnSpc>
                <a:spcPct val="100000"/>
              </a:lnSpc>
              <a:buClrTx/>
              <a:buSzTx/>
              <a:buFontTx/>
              <a:buNone/>
              <a:defRPr sz="2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8668354" y="4667667"/>
            <a:ext cx="340779" cy="36064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IG_NUMBER">
    <p:bg>
      <p:bgPr>
        <a:solidFill>
          <a:srgbClr val="2A3990"/>
        </a:solidFill>
        <a:effectLst/>
      </p:bgPr>
    </p:bg>
    <p:spTree>
      <p:nvGrpSpPr>
        <p:cNvPr id="1" name=""/>
        <p:cNvGrpSpPr/>
        <p:nvPr/>
      </p:nvGrpSpPr>
      <p:grpSpPr>
        <a:xfrm>
          <a:off x="0" y="0"/>
          <a:ext cx="0" cy="0"/>
          <a:chOff x="0" y="0"/>
          <a:chExt cx="0" cy="0"/>
        </a:xfrm>
      </p:grpSpPr>
      <p:grpSp>
        <p:nvGrpSpPr>
          <p:cNvPr id="118" name="Google Shape;70;p11"/>
          <p:cNvGrpSpPr/>
          <p:nvPr/>
        </p:nvGrpSpPr>
        <p:grpSpPr>
          <a:xfrm>
            <a:off x="6098375" y="1"/>
            <a:ext cx="3045629" cy="2030578"/>
            <a:chOff x="-1" y="-1"/>
            <a:chExt cx="3045627" cy="2030576"/>
          </a:xfrm>
        </p:grpSpPr>
        <p:sp>
          <p:nvSpPr>
            <p:cNvPr id="113" name="Google Shape;71;p11"/>
            <p:cNvSpPr/>
            <p:nvPr/>
          </p:nvSpPr>
          <p:spPr>
            <a:xfrm>
              <a:off x="2030424" y="9"/>
              <a:ext cx="1015203" cy="1015206"/>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14" name="Google Shape;72;p11"/>
            <p:cNvSpPr/>
            <p:nvPr/>
          </p:nvSpPr>
          <p:spPr>
            <a:xfrm flipH="1">
              <a:off x="1015084" y="-2"/>
              <a:ext cx="1015203"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15" name="Google Shape;73;p11"/>
            <p:cNvSpPr/>
            <p:nvPr/>
          </p:nvSpPr>
          <p:spPr>
            <a:xfrm rot="10800000" flipH="1">
              <a:off x="1015209" y="102"/>
              <a:ext cx="1015203"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16" name="Google Shape;74;p11"/>
            <p:cNvSpPr/>
            <p:nvPr/>
          </p:nvSpPr>
          <p:spPr>
            <a:xfrm rot="10800000">
              <a:off x="-2" y="92"/>
              <a:ext cx="1015205"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117" name="Google Shape;75;p11"/>
            <p:cNvSpPr/>
            <p:nvPr/>
          </p:nvSpPr>
          <p:spPr>
            <a:xfrm rot="10800000">
              <a:off x="2030410" y="1015370"/>
              <a:ext cx="1015204" cy="1015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grpSp>
      <p:sp>
        <p:nvSpPr>
          <p:cNvPr id="119" name="Title Text"/>
          <p:cNvSpPr txBox="1">
            <a:spLocks noGrp="1"/>
          </p:cNvSpPr>
          <p:nvPr>
            <p:ph type="title"/>
          </p:nvPr>
        </p:nvSpPr>
        <p:spPr>
          <a:xfrm>
            <a:off x="311698" y="1256049"/>
            <a:ext cx="8520604" cy="2030703"/>
          </a:xfrm>
          <a:prstGeom prst="rect">
            <a:avLst/>
          </a:prstGeom>
        </p:spPr>
        <p:txBody>
          <a:bodyPr anchor="b"/>
          <a:lstStyle>
            <a:lvl1pPr algn="ctr">
              <a:defRPr sz="12000" b="0">
                <a:solidFill>
                  <a:srgbClr val="FFFFFF"/>
                </a:solidFill>
                <a:latin typeface="Open Sans"/>
                <a:ea typeface="Open Sans"/>
                <a:cs typeface="Open Sans"/>
                <a:sym typeface="Open Sans"/>
              </a:defRPr>
            </a:lvl1pPr>
          </a:lstStyle>
          <a:p>
            <a:r>
              <a:t>Title Text</a:t>
            </a:r>
          </a:p>
        </p:txBody>
      </p:sp>
      <p:sp>
        <p:nvSpPr>
          <p:cNvPr id="120" name="Body Level One…"/>
          <p:cNvSpPr txBox="1">
            <a:spLocks noGrp="1"/>
          </p:cNvSpPr>
          <p:nvPr>
            <p:ph type="body" sz="half" idx="1"/>
          </p:nvPr>
        </p:nvSpPr>
        <p:spPr>
          <a:xfrm>
            <a:off x="311698" y="3369224"/>
            <a:ext cx="8520604" cy="1281903"/>
          </a:xfrm>
          <a:prstGeom prst="rect">
            <a:avLst/>
          </a:prstGeom>
        </p:spPr>
        <p:txBody>
          <a:bodyPr/>
          <a:lstStyle>
            <a:lvl1pPr algn="ctr">
              <a:buClr>
                <a:srgbClr val="FFFFFF"/>
              </a:buClr>
              <a:defRPr>
                <a:solidFill>
                  <a:srgbClr val="FFFFFF"/>
                </a:solidFill>
                <a:latin typeface="Open Sans"/>
                <a:ea typeface="Open Sans"/>
                <a:cs typeface="Open Sans"/>
                <a:sym typeface="Open Sans"/>
              </a:defRPr>
            </a:lvl1pPr>
            <a:lvl2pPr algn="ctr">
              <a:buClr>
                <a:srgbClr val="FFFFFF"/>
              </a:buClr>
              <a:defRPr>
                <a:solidFill>
                  <a:srgbClr val="FFFFFF"/>
                </a:solidFill>
                <a:latin typeface="Open Sans"/>
                <a:ea typeface="Open Sans"/>
                <a:cs typeface="Open Sans"/>
                <a:sym typeface="Open Sans"/>
              </a:defRPr>
            </a:lvl2pPr>
            <a:lvl3pPr algn="ctr">
              <a:buClr>
                <a:srgbClr val="FFFFFF"/>
              </a:buClr>
              <a:defRPr>
                <a:solidFill>
                  <a:srgbClr val="FFFFFF"/>
                </a:solidFill>
                <a:latin typeface="Open Sans"/>
                <a:ea typeface="Open Sans"/>
                <a:cs typeface="Open Sans"/>
                <a:sym typeface="Open Sans"/>
              </a:defRPr>
            </a:lvl3pPr>
            <a:lvl4pPr algn="ctr">
              <a:buClr>
                <a:srgbClr val="FFFFFF"/>
              </a:buClr>
              <a:defRPr>
                <a:solidFill>
                  <a:srgbClr val="FFFFFF"/>
                </a:solidFill>
                <a:latin typeface="Open Sans"/>
                <a:ea typeface="Open Sans"/>
                <a:cs typeface="Open Sans"/>
                <a:sym typeface="Open Sans"/>
              </a:defRPr>
            </a:lvl4pPr>
            <a:lvl5pPr algn="ctr">
              <a:buClr>
                <a:srgbClr val="FFFFFF"/>
              </a:buClr>
              <a:defRPr>
                <a:solidFill>
                  <a:srgbClr val="FFFFFF"/>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121" name="Slide Number"/>
          <p:cNvSpPr txBox="1">
            <a:spLocks noGrp="1"/>
          </p:cNvSpPr>
          <p:nvPr>
            <p:ph type="sldNum" sz="quarter" idx="2"/>
          </p:nvPr>
        </p:nvSpPr>
        <p:spPr>
          <a:xfrm>
            <a:off x="8668354" y="4667667"/>
            <a:ext cx="340779" cy="36064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128" name="Slide Number"/>
          <p:cNvSpPr txBox="1">
            <a:spLocks noGrp="1"/>
          </p:cNvSpPr>
          <p:nvPr>
            <p:ph type="sldNum" sz="quarter" idx="2"/>
          </p:nvPr>
        </p:nvSpPr>
        <p:spPr>
          <a:xfrm>
            <a:off x="8668354" y="4667667"/>
            <a:ext cx="340779" cy="360647"/>
          </a:xfrm>
          <a:prstGeom prst="rect">
            <a:avLst/>
          </a:prstGeom>
        </p:spPr>
        <p:txBody>
          <a:bodyPr/>
          <a:lstStyle>
            <a:lvl1pPr>
              <a:defRPr>
                <a:solidFill>
                  <a:srgbClr val="434343"/>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OBJECT">
    <p:bg>
      <p:bgPr>
        <a:solidFill>
          <a:srgbClr val="FFFFFF"/>
        </a:solidFill>
        <a:effectLst/>
      </p:bgPr>
    </p:bg>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457200" y="205978"/>
            <a:ext cx="8229600" cy="857400"/>
          </a:xfrm>
          <a:prstGeom prst="rect">
            <a:avLst/>
          </a:prstGeom>
        </p:spPr>
        <p:txBody>
          <a:bodyPr anchor="ctr"/>
          <a:lstStyle>
            <a:lvl1pPr algn="ctr">
              <a:defRPr sz="3700">
                <a:solidFill>
                  <a:srgbClr val="003262"/>
                </a:solidFill>
              </a:defRPr>
            </a:lvl1pPr>
          </a:lstStyle>
          <a:p>
            <a:r>
              <a:t>Title Text</a:t>
            </a:r>
          </a:p>
        </p:txBody>
      </p:sp>
      <p:sp>
        <p:nvSpPr>
          <p:cNvPr id="136" name="Body Level One…"/>
          <p:cNvSpPr txBox="1">
            <a:spLocks noGrp="1"/>
          </p:cNvSpPr>
          <p:nvPr>
            <p:ph type="body" idx="1"/>
          </p:nvPr>
        </p:nvSpPr>
        <p:spPr>
          <a:xfrm>
            <a:off x="457200" y="1200150"/>
            <a:ext cx="8229600" cy="3394501"/>
          </a:xfrm>
          <a:prstGeom prst="rect">
            <a:avLst/>
          </a:prstGeom>
        </p:spPr>
        <p:txBody>
          <a:bodyPr/>
          <a:lstStyle>
            <a:lvl1pPr indent="-431800">
              <a:spcBef>
                <a:spcPts val="600"/>
              </a:spcBef>
              <a:buClr>
                <a:srgbClr val="2A3990"/>
              </a:buClr>
              <a:buSzPts val="3200"/>
              <a:buFont typeface="Arial"/>
              <a:buChar char="•"/>
              <a:defRPr sz="3200"/>
            </a:lvl1pPr>
            <a:lvl2pPr marL="972457" indent="-464457">
              <a:spcBef>
                <a:spcPts val="600"/>
              </a:spcBef>
              <a:buClr>
                <a:srgbClr val="2A3990"/>
              </a:buClr>
              <a:buSzPts val="3200"/>
              <a:buFont typeface="Arial"/>
              <a:buChar char="–"/>
              <a:defRPr sz="3200"/>
            </a:lvl2pPr>
            <a:lvl3pPr marL="1498600" indent="-508000">
              <a:spcBef>
                <a:spcPts val="600"/>
              </a:spcBef>
              <a:buClr>
                <a:srgbClr val="2A3990"/>
              </a:buClr>
              <a:buSzPts val="3200"/>
              <a:buFont typeface="Arial"/>
              <a:buChar char="•"/>
              <a:defRPr sz="3200"/>
            </a:lvl3pPr>
            <a:lvl4pPr marL="2042160" indent="-568960">
              <a:spcBef>
                <a:spcPts val="600"/>
              </a:spcBef>
              <a:buClr>
                <a:srgbClr val="2A3990"/>
              </a:buClr>
              <a:buSzPts val="3200"/>
              <a:buFont typeface="Arial"/>
              <a:buChar char="–"/>
              <a:defRPr sz="3200"/>
            </a:lvl4pPr>
            <a:lvl5pPr marL="2499360" indent="-568960">
              <a:spcBef>
                <a:spcPts val="600"/>
              </a:spcBef>
              <a:buClr>
                <a:srgbClr val="2A3990"/>
              </a:buClr>
              <a:buSzPts val="3200"/>
              <a:buFont typeface="Arial"/>
              <a:buChar char="»"/>
              <a:defRPr sz="32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8408425" y="4750564"/>
            <a:ext cx="278376" cy="307299"/>
          </a:xfrm>
          <a:prstGeom prst="rect">
            <a:avLst/>
          </a:prstGeom>
        </p:spPr>
        <p:txBody>
          <a:bodyPr lIns="45699" tIns="45699" rIns="45699" bIns="45699"/>
          <a:lstStyle>
            <a:lvl1pPr>
              <a:defRPr sz="12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_HEADER">
    <p:bg>
      <p:bgPr>
        <a:solidFill>
          <a:srgbClr val="2A3990"/>
        </a:solidFill>
        <a:effectLst/>
      </p:bgPr>
    </p:bg>
    <p:spTree>
      <p:nvGrpSpPr>
        <p:cNvPr id="1" name=""/>
        <p:cNvGrpSpPr/>
        <p:nvPr/>
      </p:nvGrpSpPr>
      <p:grpSpPr>
        <a:xfrm>
          <a:off x="0" y="0"/>
          <a:ext cx="0" cy="0"/>
          <a:chOff x="0" y="0"/>
          <a:chExt cx="0" cy="0"/>
        </a:xfrm>
      </p:grpSpPr>
      <p:grpSp>
        <p:nvGrpSpPr>
          <p:cNvPr id="35" name="Google Shape;20;p3"/>
          <p:cNvGrpSpPr/>
          <p:nvPr/>
        </p:nvGrpSpPr>
        <p:grpSpPr>
          <a:xfrm>
            <a:off x="6098375" y="1"/>
            <a:ext cx="3045629" cy="2030578"/>
            <a:chOff x="-1" y="-1"/>
            <a:chExt cx="3045627" cy="2030576"/>
          </a:xfrm>
        </p:grpSpPr>
        <p:sp>
          <p:nvSpPr>
            <p:cNvPr id="30" name="Google Shape;21;p3"/>
            <p:cNvSpPr/>
            <p:nvPr/>
          </p:nvSpPr>
          <p:spPr>
            <a:xfrm>
              <a:off x="2030424" y="9"/>
              <a:ext cx="1015203" cy="1015206"/>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31" name="Google Shape;22;p3"/>
            <p:cNvSpPr/>
            <p:nvPr/>
          </p:nvSpPr>
          <p:spPr>
            <a:xfrm flipH="1">
              <a:off x="1015084" y="-2"/>
              <a:ext cx="1015203"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32" name="Google Shape;23;p3"/>
            <p:cNvSpPr/>
            <p:nvPr/>
          </p:nvSpPr>
          <p:spPr>
            <a:xfrm rot="10800000" flipH="1">
              <a:off x="1015209" y="102"/>
              <a:ext cx="1015203"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33" name="Google Shape;24;p3"/>
            <p:cNvSpPr/>
            <p:nvPr/>
          </p:nvSpPr>
          <p:spPr>
            <a:xfrm rot="10800000">
              <a:off x="-2" y="92"/>
              <a:ext cx="1015205"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34" name="Google Shape;25;p3"/>
            <p:cNvSpPr/>
            <p:nvPr/>
          </p:nvSpPr>
          <p:spPr>
            <a:xfrm rot="10800000">
              <a:off x="2030410" y="1015370"/>
              <a:ext cx="1015204" cy="1015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grpSp>
      <p:sp>
        <p:nvSpPr>
          <p:cNvPr id="36" name="Title Text"/>
          <p:cNvSpPr txBox="1">
            <a:spLocks noGrp="1"/>
          </p:cNvSpPr>
          <p:nvPr>
            <p:ph type="title"/>
          </p:nvPr>
        </p:nvSpPr>
        <p:spPr>
          <a:xfrm>
            <a:off x="169333" y="310844"/>
            <a:ext cx="8222100" cy="838803"/>
          </a:xfrm>
          <a:prstGeom prst="rect">
            <a:avLst/>
          </a:prstGeom>
        </p:spPr>
        <p:txBody>
          <a:bodyPr anchor="ctr"/>
          <a:lstStyle>
            <a:lvl1pPr>
              <a:defRPr sz="4200">
                <a:solidFill>
                  <a:srgbClr val="FFFFFF"/>
                </a:solidFill>
              </a:defRPr>
            </a:lvl1pPr>
          </a:lstStyle>
          <a:p>
            <a:r>
              <a:t>Title Text</a:t>
            </a:r>
          </a:p>
        </p:txBody>
      </p:sp>
      <p:pic>
        <p:nvPicPr>
          <p:cNvPr id="37" name="ucberkeleyLogo2-white.png" descr="ucberkeleyLogo2-white.png"/>
          <p:cNvPicPr>
            <a:picLocks noChangeAspect="1"/>
          </p:cNvPicPr>
          <p:nvPr/>
        </p:nvPicPr>
        <p:blipFill>
          <a:blip r:embed="rId2">
            <a:extLst/>
          </a:blip>
          <a:stretch>
            <a:fillRect/>
          </a:stretch>
        </p:blipFill>
        <p:spPr>
          <a:xfrm>
            <a:off x="169333" y="4621350"/>
            <a:ext cx="1204352" cy="432902"/>
          </a:xfrm>
          <a:prstGeom prst="rect">
            <a:avLst/>
          </a:prstGeom>
          <a:ln w="12700">
            <a:miter lim="400000"/>
          </a:ln>
        </p:spPr>
      </p:pic>
      <p:sp>
        <p:nvSpPr>
          <p:cNvPr id="38" name="Slide Number"/>
          <p:cNvSpPr txBox="1">
            <a:spLocks noGrp="1"/>
          </p:cNvSpPr>
          <p:nvPr>
            <p:ph type="sldNum" sz="quarter" idx="2"/>
          </p:nvPr>
        </p:nvSpPr>
        <p:spPr>
          <a:xfrm>
            <a:off x="8668354" y="4667667"/>
            <a:ext cx="340779" cy="360647"/>
          </a:xfrm>
          <a:prstGeom prst="rect">
            <a:avLst/>
          </a:prstGeom>
        </p:spPr>
        <p:txBody>
          <a:bodyPr/>
          <a:lstStyle/>
          <a:p>
            <a:fld id="{86CB4B4D-7CA3-9044-876B-883B54F8677D}" type="slidenum">
              <a:t>‹#›</a:t>
            </a:fld>
            <a:endParaRPr/>
          </a:p>
        </p:txBody>
      </p:sp>
      <p:sp>
        <p:nvSpPr>
          <p:cNvPr id="39" name="subtitle"/>
          <p:cNvSpPr txBox="1"/>
          <p:nvPr/>
        </p:nvSpPr>
        <p:spPr>
          <a:xfrm>
            <a:off x="1126008" y="1689100"/>
            <a:ext cx="6992988" cy="419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500" i="1">
                <a:solidFill>
                  <a:srgbClr val="FFFFFF"/>
                </a:solidFill>
                <a:latin typeface="Playfair Display"/>
                <a:ea typeface="Playfair Display"/>
                <a:cs typeface="Playfair Display"/>
                <a:sym typeface="Playfair Display"/>
              </a:defRPr>
            </a:lvl1pPr>
          </a:lstStyle>
          <a:p>
            <a:r>
              <a:t>subtitle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46" name="Title Text"/>
          <p:cNvSpPr txBox="1">
            <a:spLocks noGrp="1"/>
          </p:cNvSpPr>
          <p:nvPr>
            <p:ph type="title"/>
          </p:nvPr>
        </p:nvSpPr>
        <p:spPr>
          <a:prstGeom prst="rect">
            <a:avLst/>
          </a:prstGeom>
        </p:spPr>
        <p:txBody>
          <a:bodyPr/>
          <a:lstStyle/>
          <a:p>
            <a:r>
              <a:t>Title Text</a:t>
            </a:r>
          </a:p>
        </p:txBody>
      </p:sp>
      <p:sp>
        <p:nvSpPr>
          <p:cNvPr id="4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55" name="Slide Number"/>
          <p:cNvSpPr txBox="1">
            <a:spLocks noGrp="1"/>
          </p:cNvSpPr>
          <p:nvPr>
            <p:ph type="sldNum" sz="quarter" idx="2"/>
          </p:nvPr>
        </p:nvSpPr>
        <p:spPr>
          <a:xfrm>
            <a:off x="7512654" y="4638110"/>
            <a:ext cx="340779" cy="360647"/>
          </a:xfrm>
          <a:prstGeom prst="rect">
            <a:avLst/>
          </a:prstGeom>
        </p:spPr>
        <p:txBody>
          <a:bodyPr/>
          <a:lstStyle>
            <a:lvl1pPr>
              <a:defRPr>
                <a:solidFill>
                  <a:srgbClr val="F8F3CB"/>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sp>
        <p:nvSpPr>
          <p:cNvPr id="62" name="Rectangle"/>
          <p:cNvSpPr/>
          <p:nvPr/>
        </p:nvSpPr>
        <p:spPr>
          <a:xfrm>
            <a:off x="-655" y="4533900"/>
            <a:ext cx="9145310" cy="607802"/>
          </a:xfrm>
          <a:prstGeom prst="rect">
            <a:avLst/>
          </a:prstGeom>
          <a:solidFill>
            <a:srgbClr val="003262"/>
          </a:solidFill>
          <a:ln w="12700">
            <a:miter lim="400000"/>
          </a:ln>
        </p:spPr>
        <p:txBody>
          <a:bodyPr lIns="0" tIns="0" rIns="0" bIns="0" anchor="ct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pic>
        <p:nvPicPr>
          <p:cNvPr id="63" name="ucberkeleyLogo2-white.png" descr="ucberkeleyLogo2-white.png"/>
          <p:cNvPicPr>
            <a:picLocks noChangeAspect="1"/>
          </p:cNvPicPr>
          <p:nvPr/>
        </p:nvPicPr>
        <p:blipFill>
          <a:blip r:embed="rId2">
            <a:extLst/>
          </a:blip>
          <a:stretch>
            <a:fillRect/>
          </a:stretch>
        </p:blipFill>
        <p:spPr>
          <a:xfrm>
            <a:off x="169333" y="4621350"/>
            <a:ext cx="1204352" cy="432902"/>
          </a:xfrm>
          <a:prstGeom prst="rect">
            <a:avLst/>
          </a:prstGeom>
          <a:ln w="12700">
            <a:miter lim="400000"/>
          </a:ln>
        </p:spPr>
      </p:pic>
      <p:sp>
        <p:nvSpPr>
          <p:cNvPr id="64" name="W200 Python"/>
          <p:cNvSpPr txBox="1"/>
          <p:nvPr/>
        </p:nvSpPr>
        <p:spPr>
          <a:xfrm>
            <a:off x="7996708" y="4729850"/>
            <a:ext cx="1000735" cy="177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a:solidFill>
                  <a:srgbClr val="F8F3CB"/>
                </a:solidFill>
                <a:latin typeface="Freight Sans Medium"/>
                <a:ea typeface="Freight Sans Medium"/>
                <a:cs typeface="Freight Sans Medium"/>
                <a:sym typeface="Freight Sans Medium"/>
              </a:defRPr>
            </a:lvl1pPr>
          </a:lstStyle>
          <a:p>
            <a:r>
              <a:t>W200 Python</a:t>
            </a:r>
          </a:p>
        </p:txBody>
      </p:sp>
      <p:sp>
        <p:nvSpPr>
          <p:cNvPr id="65" name="Slide Number"/>
          <p:cNvSpPr txBox="1">
            <a:spLocks noGrp="1"/>
          </p:cNvSpPr>
          <p:nvPr>
            <p:ph type="sldNum" sz="quarter" idx="2"/>
          </p:nvPr>
        </p:nvSpPr>
        <p:spPr>
          <a:xfrm>
            <a:off x="7538054" y="4638110"/>
            <a:ext cx="340779" cy="360647"/>
          </a:xfrm>
          <a:prstGeom prst="rect">
            <a:avLst/>
          </a:prstGeom>
        </p:spPr>
        <p:txBody>
          <a:bodyPr/>
          <a:lstStyle>
            <a:lvl1pPr>
              <a:defRPr>
                <a:solidFill>
                  <a:srgbClr val="F8F3CB"/>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72" name="Slide Number"/>
          <p:cNvSpPr txBox="1">
            <a:spLocks noGrp="1"/>
          </p:cNvSpPr>
          <p:nvPr>
            <p:ph type="sldNum" sz="quarter" idx="2"/>
          </p:nvPr>
        </p:nvSpPr>
        <p:spPr>
          <a:xfrm>
            <a:off x="7411054" y="4657477"/>
            <a:ext cx="340779" cy="360647"/>
          </a:xfrm>
          <a:prstGeom prst="rect">
            <a:avLst/>
          </a:prstGeom>
        </p:spPr>
        <p:txBody>
          <a:bodyPr/>
          <a:lstStyle>
            <a:lvl1pPr>
              <a:defRPr>
                <a:solidFill>
                  <a:srgbClr val="F8F3CB"/>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MAIN_POINT">
    <p:bg>
      <p:bgPr>
        <a:solidFill>
          <a:schemeClr val="accent4"/>
        </a:solidFill>
        <a:effectLst/>
      </p:bgPr>
    </p:bg>
    <p:spTree>
      <p:nvGrpSpPr>
        <p:cNvPr id="1" name=""/>
        <p:cNvGrpSpPr/>
        <p:nvPr/>
      </p:nvGrpSpPr>
      <p:grpSpPr>
        <a:xfrm>
          <a:off x="0" y="0"/>
          <a:ext cx="0" cy="0"/>
          <a:chOff x="0" y="0"/>
          <a:chExt cx="0" cy="0"/>
        </a:xfrm>
      </p:grpSpPr>
      <p:grpSp>
        <p:nvGrpSpPr>
          <p:cNvPr id="84" name="Google Shape;51;p8"/>
          <p:cNvGrpSpPr/>
          <p:nvPr/>
        </p:nvGrpSpPr>
        <p:grpSpPr>
          <a:xfrm>
            <a:off x="6098375" y="1"/>
            <a:ext cx="3045629" cy="2030578"/>
            <a:chOff x="-1" y="-1"/>
            <a:chExt cx="3045627" cy="2030576"/>
          </a:xfrm>
        </p:grpSpPr>
        <p:sp>
          <p:nvSpPr>
            <p:cNvPr id="79" name="Google Shape;52;p8"/>
            <p:cNvSpPr/>
            <p:nvPr/>
          </p:nvSpPr>
          <p:spPr>
            <a:xfrm>
              <a:off x="2030424" y="9"/>
              <a:ext cx="1015203" cy="1015206"/>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80" name="Google Shape;53;p8"/>
            <p:cNvSpPr/>
            <p:nvPr/>
          </p:nvSpPr>
          <p:spPr>
            <a:xfrm flipH="1">
              <a:off x="1015084" y="-2"/>
              <a:ext cx="1015203"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81" name="Google Shape;54;p8"/>
            <p:cNvSpPr/>
            <p:nvPr/>
          </p:nvSpPr>
          <p:spPr>
            <a:xfrm rot="10800000" flipH="1">
              <a:off x="1015209" y="102"/>
              <a:ext cx="1015203"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82" name="Google Shape;55;p8"/>
            <p:cNvSpPr/>
            <p:nvPr/>
          </p:nvSpPr>
          <p:spPr>
            <a:xfrm rot="10800000">
              <a:off x="-2" y="92"/>
              <a:ext cx="1015205" cy="10152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sp>
          <p:nvSpPr>
            <p:cNvPr id="83" name="Google Shape;56;p8"/>
            <p:cNvSpPr/>
            <p:nvPr/>
          </p:nvSpPr>
          <p:spPr>
            <a:xfrm rot="10800000">
              <a:off x="2030410" y="1015370"/>
              <a:ext cx="1015204" cy="1015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endParaRPr/>
            </a:p>
          </p:txBody>
        </p:sp>
      </p:grpSp>
      <p:sp>
        <p:nvSpPr>
          <p:cNvPr id="85" name="Title Text"/>
          <p:cNvSpPr txBox="1">
            <a:spLocks noGrp="1"/>
          </p:cNvSpPr>
          <p:nvPr>
            <p:ph type="title"/>
          </p:nvPr>
        </p:nvSpPr>
        <p:spPr>
          <a:xfrm>
            <a:off x="490250" y="526348"/>
            <a:ext cx="5618701" cy="4090804"/>
          </a:xfrm>
          <a:prstGeom prst="rect">
            <a:avLst/>
          </a:prstGeom>
        </p:spPr>
        <p:txBody>
          <a:bodyPr anchor="ctr"/>
          <a:lstStyle>
            <a:lvl1pPr>
              <a:defRPr sz="4800" b="0">
                <a:solidFill>
                  <a:srgbClr val="FFFFFF"/>
                </a:solidFill>
                <a:latin typeface="Open Sans"/>
                <a:ea typeface="Open Sans"/>
                <a:cs typeface="Open Sans"/>
                <a:sym typeface="Open Sans"/>
              </a:defRPr>
            </a:lvl1pPr>
          </a:lstStyle>
          <a:p>
            <a:r>
              <a:t>Title Text</a:t>
            </a:r>
          </a:p>
        </p:txBody>
      </p:sp>
      <p:sp>
        <p:nvSpPr>
          <p:cNvPr id="86" name="Slide Number"/>
          <p:cNvSpPr txBox="1">
            <a:spLocks noGrp="1"/>
          </p:cNvSpPr>
          <p:nvPr>
            <p:ph type="sldNum" sz="quarter" idx="2"/>
          </p:nvPr>
        </p:nvSpPr>
        <p:spPr>
          <a:xfrm>
            <a:off x="8668354" y="4667667"/>
            <a:ext cx="340779" cy="36064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ECTION_TITLE_AND_DESCRIPTION">
    <p:bg>
      <p:bgPr>
        <a:solidFill>
          <a:srgbClr val="FFFFFF"/>
        </a:solidFill>
        <a:effectLst/>
      </p:bgPr>
    </p:bg>
    <p:spTree>
      <p:nvGrpSpPr>
        <p:cNvPr id="1" name=""/>
        <p:cNvGrpSpPr/>
        <p:nvPr/>
      </p:nvGrpSpPr>
      <p:grpSpPr>
        <a:xfrm>
          <a:off x="0" y="0"/>
          <a:ext cx="0" cy="0"/>
          <a:chOff x="0" y="0"/>
          <a:chExt cx="0" cy="0"/>
        </a:xfrm>
      </p:grpSpPr>
      <p:sp>
        <p:nvSpPr>
          <p:cNvPr id="93" name="Google Shape;60;p9"/>
          <p:cNvSpPr/>
          <p:nvPr/>
        </p:nvSpPr>
        <p:spPr>
          <a:xfrm>
            <a:off x="4572000" y="-177"/>
            <a:ext cx="4572000" cy="5143505"/>
          </a:xfrm>
          <a:prstGeom prst="rect">
            <a:avLst/>
          </a:prstGeom>
          <a:solidFill>
            <a:srgbClr val="2A3990"/>
          </a:solidFill>
          <a:ln w="12700">
            <a:miter lim="400000"/>
          </a:ln>
        </p:spPr>
        <p:txBody>
          <a:bodyPr lIns="0" tIns="0" rIns="0" bIns="0" anchor="ctr"/>
          <a:lstStyle/>
          <a:p>
            <a:pPr>
              <a:defRPr>
                <a:solidFill>
                  <a:srgbClr val="000000"/>
                </a:solidFill>
                <a:latin typeface="+mj-lt"/>
                <a:ea typeface="+mj-ea"/>
                <a:cs typeface="+mj-cs"/>
                <a:sym typeface="Arial"/>
              </a:defRPr>
            </a:pPr>
            <a:endParaRPr/>
          </a:p>
        </p:txBody>
      </p:sp>
      <p:sp>
        <p:nvSpPr>
          <p:cNvPr id="94" name="Google Shape;61;p9"/>
          <p:cNvSpPr/>
          <p:nvPr/>
        </p:nvSpPr>
        <p:spPr>
          <a:xfrm>
            <a:off x="5029675" y="4495499"/>
            <a:ext cx="468303" cy="3"/>
          </a:xfrm>
          <a:prstGeom prst="line">
            <a:avLst/>
          </a:prstGeom>
          <a:ln w="19050">
            <a:solidFill>
              <a:srgbClr val="FFFFFF"/>
            </a:solidFill>
          </a:ln>
        </p:spPr>
        <p:txBody>
          <a:bodyPr lIns="45718" tIns="45718" rIns="45718" bIns="45718"/>
          <a:lstStyle/>
          <a:p>
            <a:endParaRPr/>
          </a:p>
        </p:txBody>
      </p:sp>
      <p:sp>
        <p:nvSpPr>
          <p:cNvPr id="95" name="Title Text"/>
          <p:cNvSpPr txBox="1">
            <a:spLocks noGrp="1"/>
          </p:cNvSpPr>
          <p:nvPr>
            <p:ph type="title"/>
          </p:nvPr>
        </p:nvSpPr>
        <p:spPr>
          <a:xfrm>
            <a:off x="265500" y="1151099"/>
            <a:ext cx="4045200" cy="1564503"/>
          </a:xfrm>
          <a:prstGeom prst="rect">
            <a:avLst/>
          </a:prstGeom>
        </p:spPr>
        <p:txBody>
          <a:bodyPr anchor="b"/>
          <a:lstStyle>
            <a:lvl1pPr algn="ctr">
              <a:defRPr sz="4200" b="0">
                <a:solidFill>
                  <a:srgbClr val="2A3990"/>
                </a:solidFill>
                <a:latin typeface="Open Sans"/>
                <a:ea typeface="Open Sans"/>
                <a:cs typeface="Open Sans"/>
                <a:sym typeface="Open Sans"/>
              </a:defRPr>
            </a:lvl1pPr>
          </a:lstStyle>
          <a:p>
            <a:r>
              <a:t>Title Text</a:t>
            </a:r>
          </a:p>
        </p:txBody>
      </p:sp>
      <p:sp>
        <p:nvSpPr>
          <p:cNvPr id="96" name="Body Level One…"/>
          <p:cNvSpPr txBox="1">
            <a:spLocks noGrp="1"/>
          </p:cNvSpPr>
          <p:nvPr>
            <p:ph type="body" sz="quarter" idx="1"/>
          </p:nvPr>
        </p:nvSpPr>
        <p:spPr>
          <a:xfrm>
            <a:off x="265500" y="2768999"/>
            <a:ext cx="4045200" cy="1269302"/>
          </a:xfrm>
          <a:prstGeom prst="rect">
            <a:avLst/>
          </a:prstGeom>
        </p:spPr>
        <p:txBody>
          <a:bodyPr/>
          <a:lstStyle>
            <a:lvl1pPr marL="114300" indent="0" algn="ctr">
              <a:lnSpc>
                <a:spcPct val="100000"/>
              </a:lnSpc>
              <a:buClrTx/>
              <a:buSzTx/>
              <a:buFontTx/>
              <a:buNone/>
              <a:defRPr sz="2100">
                <a:solidFill>
                  <a:srgbClr val="434343"/>
                </a:solidFill>
                <a:latin typeface="Open Sans"/>
                <a:ea typeface="Open Sans"/>
                <a:cs typeface="Open Sans"/>
                <a:sym typeface="Open Sans"/>
              </a:defRPr>
            </a:lvl1pPr>
            <a:lvl2pPr marL="114300" indent="114300" algn="ctr">
              <a:lnSpc>
                <a:spcPct val="100000"/>
              </a:lnSpc>
              <a:buClrTx/>
              <a:buSzTx/>
              <a:buFontTx/>
              <a:buNone/>
              <a:defRPr sz="2100">
                <a:solidFill>
                  <a:srgbClr val="434343"/>
                </a:solidFill>
                <a:latin typeface="Open Sans"/>
                <a:ea typeface="Open Sans"/>
                <a:cs typeface="Open Sans"/>
                <a:sym typeface="Open Sans"/>
              </a:defRPr>
            </a:lvl2pPr>
            <a:lvl3pPr marL="114300" indent="114300" algn="ctr">
              <a:lnSpc>
                <a:spcPct val="100000"/>
              </a:lnSpc>
              <a:buClrTx/>
              <a:buSzTx/>
              <a:buFontTx/>
              <a:buNone/>
              <a:defRPr sz="2100">
                <a:solidFill>
                  <a:srgbClr val="434343"/>
                </a:solidFill>
                <a:latin typeface="Open Sans"/>
                <a:ea typeface="Open Sans"/>
                <a:cs typeface="Open Sans"/>
                <a:sym typeface="Open Sans"/>
              </a:defRPr>
            </a:lvl3pPr>
            <a:lvl4pPr marL="114300" indent="114300" algn="ctr">
              <a:lnSpc>
                <a:spcPct val="100000"/>
              </a:lnSpc>
              <a:buClrTx/>
              <a:buSzTx/>
              <a:buFontTx/>
              <a:buNone/>
              <a:defRPr sz="2100">
                <a:solidFill>
                  <a:srgbClr val="434343"/>
                </a:solidFill>
                <a:latin typeface="Open Sans"/>
                <a:ea typeface="Open Sans"/>
                <a:cs typeface="Open Sans"/>
                <a:sym typeface="Open Sans"/>
              </a:defRPr>
            </a:lvl4pPr>
            <a:lvl5pPr marL="114300" indent="114300" algn="ctr">
              <a:lnSpc>
                <a:spcPct val="100000"/>
              </a:lnSpc>
              <a:buClrTx/>
              <a:buSzTx/>
              <a:buFontTx/>
              <a:buNone/>
              <a:defRPr sz="2100">
                <a:solidFill>
                  <a:srgbClr val="434343"/>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97" name="Google Shape;64;p9"/>
          <p:cNvSpPr txBox="1">
            <a:spLocks noGrp="1"/>
          </p:cNvSpPr>
          <p:nvPr>
            <p:ph type="body" sz="half" idx="13"/>
          </p:nvPr>
        </p:nvSpPr>
        <p:spPr>
          <a:xfrm>
            <a:off x="4939500" y="724199"/>
            <a:ext cx="3837000" cy="3695102"/>
          </a:xfrm>
          <a:prstGeom prst="rect">
            <a:avLst/>
          </a:prstGeom>
        </p:spPr>
        <p:txBody>
          <a:bodyPr anchor="ctr"/>
          <a:lstStyle/>
          <a:p>
            <a:pPr>
              <a:defRPr>
                <a:latin typeface="Open Sans"/>
                <a:ea typeface="Open Sans"/>
                <a:cs typeface="Open Sans"/>
                <a:sym typeface="Open Sans"/>
              </a:defRPr>
            </a:pPr>
            <a:endParaRPr/>
          </a:p>
        </p:txBody>
      </p:sp>
      <p:sp>
        <p:nvSpPr>
          <p:cNvPr id="98" name="Slide Number"/>
          <p:cNvSpPr txBox="1">
            <a:spLocks noGrp="1"/>
          </p:cNvSpPr>
          <p:nvPr>
            <p:ph type="sldNum" sz="quarter" idx="2"/>
          </p:nvPr>
        </p:nvSpPr>
        <p:spPr>
          <a:xfrm>
            <a:off x="8668354" y="4667667"/>
            <a:ext cx="340779" cy="36064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APTION_ONLY">
    <p:bg>
      <p:bgPr>
        <a:solidFill>
          <a:srgbClr val="FFFFFF"/>
        </a:solidFill>
        <a:effectLst/>
      </p:bgPr>
    </p:bg>
    <p:spTree>
      <p:nvGrpSpPr>
        <p:cNvPr id="1" name=""/>
        <p:cNvGrpSpPr/>
        <p:nvPr/>
      </p:nvGrpSpPr>
      <p:grpSpPr>
        <a:xfrm>
          <a:off x="0" y="0"/>
          <a:ext cx="0" cy="0"/>
          <a:chOff x="0" y="0"/>
          <a:chExt cx="0" cy="0"/>
        </a:xfrm>
      </p:grpSpPr>
      <p:sp>
        <p:nvSpPr>
          <p:cNvPr id="105" name="Body Level One…"/>
          <p:cNvSpPr txBox="1">
            <a:spLocks noGrp="1"/>
          </p:cNvSpPr>
          <p:nvPr>
            <p:ph type="body" sz="quarter" idx="1"/>
          </p:nvPr>
        </p:nvSpPr>
        <p:spPr>
          <a:xfrm>
            <a:off x="319499" y="4230575"/>
            <a:ext cx="5998803" cy="598803"/>
          </a:xfrm>
          <a:prstGeom prst="rect">
            <a:avLst/>
          </a:prstGeom>
        </p:spPr>
        <p:txBody>
          <a:bodyPr anchor="ctr"/>
          <a:lstStyle>
            <a:lvl1pPr marL="0" indent="228600">
              <a:lnSpc>
                <a:spcPct val="100000"/>
              </a:lnSpc>
              <a:buClrTx/>
              <a:buSzTx/>
              <a:buFontTx/>
              <a:buNone/>
              <a:defRPr>
                <a:solidFill>
                  <a:srgbClr val="434343"/>
                </a:solidFill>
                <a:latin typeface="Open Sans"/>
                <a:ea typeface="Open Sans"/>
                <a:cs typeface="Open Sans"/>
                <a:sym typeface="Open Sans"/>
              </a:defRPr>
            </a:lvl1pPr>
            <a:lvl2pPr marL="1233714" indent="-408213">
              <a:lnSpc>
                <a:spcPct val="100000"/>
              </a:lnSpc>
              <a:buClrTx/>
              <a:buFontTx/>
              <a:defRPr>
                <a:solidFill>
                  <a:srgbClr val="434343"/>
                </a:solidFill>
                <a:latin typeface="Open Sans"/>
                <a:ea typeface="Open Sans"/>
                <a:cs typeface="Open Sans"/>
                <a:sym typeface="Open Sans"/>
              </a:defRPr>
            </a:lvl2pPr>
            <a:lvl3pPr marL="1690914">
              <a:lnSpc>
                <a:spcPct val="100000"/>
              </a:lnSpc>
              <a:buClrTx/>
              <a:buFontTx/>
              <a:defRPr>
                <a:solidFill>
                  <a:srgbClr val="434343"/>
                </a:solidFill>
                <a:latin typeface="Open Sans"/>
                <a:ea typeface="Open Sans"/>
                <a:cs typeface="Open Sans"/>
                <a:sym typeface="Open Sans"/>
              </a:defRPr>
            </a:lvl3pPr>
            <a:lvl4pPr marL="2148114">
              <a:lnSpc>
                <a:spcPct val="100000"/>
              </a:lnSpc>
              <a:buClrTx/>
              <a:buFontTx/>
              <a:defRPr>
                <a:solidFill>
                  <a:srgbClr val="434343"/>
                </a:solidFill>
                <a:latin typeface="Open Sans"/>
                <a:ea typeface="Open Sans"/>
                <a:cs typeface="Open Sans"/>
                <a:sym typeface="Open Sans"/>
              </a:defRPr>
            </a:lvl4pPr>
            <a:lvl5pPr marL="2605314">
              <a:lnSpc>
                <a:spcPct val="100000"/>
              </a:lnSpc>
              <a:buClrTx/>
              <a:buFontTx/>
              <a:defRPr>
                <a:solidFill>
                  <a:srgbClr val="434343"/>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xfrm>
            <a:off x="8668354" y="4667667"/>
            <a:ext cx="340779" cy="360647"/>
          </a:xfrm>
          <a:prstGeom prst="rect">
            <a:avLst/>
          </a:prstGeom>
        </p:spPr>
        <p:txBody>
          <a:bodyPr/>
          <a:lstStyle>
            <a:lvl1pPr>
              <a:defRPr>
                <a:solidFill>
                  <a:srgbClr val="434343"/>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5C7"/>
        </a:solidFill>
        <a:effectLst/>
      </p:bgPr>
    </p:bg>
    <p:spTree>
      <p:nvGrpSpPr>
        <p:cNvPr id="1" name=""/>
        <p:cNvGrpSpPr/>
        <p:nvPr/>
      </p:nvGrpSpPr>
      <p:grpSpPr>
        <a:xfrm>
          <a:off x="0" y="0"/>
          <a:ext cx="0" cy="0"/>
          <a:chOff x="0" y="0"/>
          <a:chExt cx="0" cy="0"/>
        </a:xfrm>
      </p:grpSpPr>
      <p:sp>
        <p:nvSpPr>
          <p:cNvPr id="2" name="Rectangle"/>
          <p:cNvSpPr/>
          <p:nvPr/>
        </p:nvSpPr>
        <p:spPr>
          <a:xfrm>
            <a:off x="-655" y="4533900"/>
            <a:ext cx="9145310" cy="607802"/>
          </a:xfrm>
          <a:prstGeom prst="rect">
            <a:avLst/>
          </a:prstGeom>
          <a:solidFill>
            <a:srgbClr val="003262"/>
          </a:solidFill>
          <a:ln w="12700">
            <a:miter lim="400000"/>
          </a:ln>
        </p:spPr>
        <p:txBody>
          <a:bodyPr lIns="0" tIns="0" rIns="0" bIns="0" anchor="ct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 name="W200-Python"/>
          <p:cNvSpPr txBox="1"/>
          <p:nvPr/>
        </p:nvSpPr>
        <p:spPr>
          <a:xfrm>
            <a:off x="11810251" y="4455927"/>
            <a:ext cx="1111937" cy="325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defRPr>
                <a:solidFill>
                  <a:srgbClr val="DDD5C7"/>
                </a:solidFill>
                <a:latin typeface="FreightSans Pro"/>
                <a:ea typeface="FreightSans Pro"/>
                <a:cs typeface="FreightSans Pro"/>
                <a:sym typeface="FreightSans Pro"/>
              </a:defRPr>
            </a:lvl1pPr>
          </a:lstStyle>
          <a:p>
            <a:r>
              <a:t>W200-Python</a:t>
            </a:r>
          </a:p>
        </p:txBody>
      </p:sp>
      <p:pic>
        <p:nvPicPr>
          <p:cNvPr id="4" name="ucberkeleyLogo2-white.png" descr="ucberkeleyLogo2-white.png"/>
          <p:cNvPicPr>
            <a:picLocks noChangeAspect="1"/>
          </p:cNvPicPr>
          <p:nvPr/>
        </p:nvPicPr>
        <p:blipFill>
          <a:blip r:embed="rId14">
            <a:extLst/>
          </a:blip>
          <a:stretch>
            <a:fillRect/>
          </a:stretch>
        </p:blipFill>
        <p:spPr>
          <a:xfrm>
            <a:off x="169333" y="4621350"/>
            <a:ext cx="1204352" cy="432902"/>
          </a:xfrm>
          <a:prstGeom prst="rect">
            <a:avLst/>
          </a:prstGeom>
          <a:ln w="12700">
            <a:miter lim="400000"/>
          </a:ln>
        </p:spPr>
      </p:pic>
      <p:sp>
        <p:nvSpPr>
          <p:cNvPr id="5" name="W200 Python"/>
          <p:cNvSpPr txBox="1"/>
          <p:nvPr/>
        </p:nvSpPr>
        <p:spPr>
          <a:xfrm>
            <a:off x="7996708" y="4729850"/>
            <a:ext cx="1000735" cy="177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a:solidFill>
                  <a:srgbClr val="F8F3CB"/>
                </a:solidFill>
                <a:latin typeface="Freight Sans Medium"/>
                <a:ea typeface="Freight Sans Medium"/>
                <a:cs typeface="Freight Sans Medium"/>
                <a:sym typeface="Freight Sans Medium"/>
              </a:defRPr>
            </a:lvl1pPr>
          </a:lstStyle>
          <a:p>
            <a:r>
              <a:t>W200 Python</a:t>
            </a:r>
          </a:p>
        </p:txBody>
      </p:sp>
      <p:sp>
        <p:nvSpPr>
          <p:cNvPr id="6" name="Title Text"/>
          <p:cNvSpPr txBox="1">
            <a:spLocks noGrp="1"/>
          </p:cNvSpPr>
          <p:nvPr>
            <p:ph type="title"/>
          </p:nvPr>
        </p:nvSpPr>
        <p:spPr>
          <a:xfrm>
            <a:off x="311698" y="191057"/>
            <a:ext cx="8520604" cy="6078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2" tIns="91422" rIns="91422" bIns="91422">
            <a:normAutofit/>
          </a:bodyPr>
          <a:lstStyle/>
          <a:p>
            <a:r>
              <a:t>Title Text</a:t>
            </a:r>
          </a:p>
        </p:txBody>
      </p:sp>
      <p:sp>
        <p:nvSpPr>
          <p:cNvPr id="7" name="Body Level One…"/>
          <p:cNvSpPr txBox="1">
            <a:spLocks noGrp="1"/>
          </p:cNvSpPr>
          <p:nvPr>
            <p:ph type="body" idx="1"/>
          </p:nvPr>
        </p:nvSpPr>
        <p:spPr>
          <a:xfrm>
            <a:off x="311698" y="902248"/>
            <a:ext cx="8520603" cy="3528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2" tIns="91422" rIns="91422" bIns="91422">
            <a:normAutofit/>
          </a:bodyPr>
          <a:lstStyle/>
          <a:p>
            <a:r>
              <a:t>Body Level One</a:t>
            </a:r>
          </a:p>
          <a:p>
            <a:pPr lvl="1"/>
            <a:r>
              <a:t>Body Level Two</a:t>
            </a:r>
          </a:p>
          <a:p>
            <a:pPr lvl="2"/>
            <a:r>
              <a:t>Body Level Three</a:t>
            </a:r>
          </a:p>
          <a:p>
            <a:pPr lvl="3"/>
            <a:r>
              <a:t>Body Level Four</a:t>
            </a:r>
          </a:p>
          <a:p>
            <a:pPr lvl="4"/>
            <a:r>
              <a:t>Body Level Five</a:t>
            </a:r>
          </a:p>
        </p:txBody>
      </p:sp>
      <p:sp>
        <p:nvSpPr>
          <p:cNvPr id="8" name="Slide Number"/>
          <p:cNvSpPr txBox="1">
            <a:spLocks noGrp="1"/>
          </p:cNvSpPr>
          <p:nvPr>
            <p:ph type="sldNum" sz="quarter" idx="2"/>
          </p:nvPr>
        </p:nvSpPr>
        <p:spPr>
          <a:xfrm>
            <a:off x="7513888" y="4638110"/>
            <a:ext cx="340779" cy="360647"/>
          </a:xfrm>
          <a:prstGeom prst="rect">
            <a:avLst/>
          </a:prstGeom>
          <a:ln w="12700">
            <a:miter lim="400000"/>
          </a:ln>
        </p:spPr>
        <p:txBody>
          <a:bodyPr wrap="none" lIns="91422" tIns="91422" rIns="91422" bIns="91422" anchor="ctr">
            <a:spAutoFit/>
          </a:bodyPr>
          <a:lstStyle>
            <a:lvl1pPr algn="r">
              <a:defRPr sz="1000">
                <a:solidFill>
                  <a:srgbClr val="FFFFFF"/>
                </a:solidFill>
                <a:latin typeface="Open Sans"/>
                <a:ea typeface="Open Sans"/>
                <a:cs typeface="Open Sans"/>
                <a:sym typeface="Open Sans"/>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latinLnBrk="0">
        <a:lnSpc>
          <a:spcPct val="100000"/>
        </a:lnSpc>
        <a:spcBef>
          <a:spcPts val="0"/>
        </a:spcBef>
        <a:spcAft>
          <a:spcPts val="0"/>
        </a:spcAft>
        <a:buClrTx/>
        <a:buSzTx/>
        <a:buFontTx/>
        <a:buNone/>
        <a:tabLst/>
        <a:defRPr sz="3000" b="1" i="0" u="none" strike="noStrike" cap="none" spc="0" baseline="0">
          <a:ln>
            <a:noFill/>
          </a:ln>
          <a:solidFill>
            <a:schemeClr val="accent1">
              <a:lumOff val="-5843"/>
            </a:schemeClr>
          </a:solidFill>
          <a:uFillTx/>
          <a:latin typeface="Raleway"/>
          <a:ea typeface="Raleway"/>
          <a:cs typeface="Raleway"/>
          <a:sym typeface="Raleway"/>
        </a:defRPr>
      </a:lvl1pPr>
      <a:lvl2pPr marL="0" marR="0" indent="0" algn="l" defTabSz="914400" latinLnBrk="0">
        <a:lnSpc>
          <a:spcPct val="100000"/>
        </a:lnSpc>
        <a:spcBef>
          <a:spcPts val="0"/>
        </a:spcBef>
        <a:spcAft>
          <a:spcPts val="0"/>
        </a:spcAft>
        <a:buClrTx/>
        <a:buSzTx/>
        <a:buFontTx/>
        <a:buNone/>
        <a:tabLst/>
        <a:defRPr sz="3000" b="1" i="0" u="none" strike="noStrike" cap="none" spc="0" baseline="0">
          <a:ln>
            <a:noFill/>
          </a:ln>
          <a:solidFill>
            <a:schemeClr val="accent1">
              <a:lumOff val="-5843"/>
            </a:schemeClr>
          </a:solidFill>
          <a:uFillTx/>
          <a:latin typeface="Raleway"/>
          <a:ea typeface="Raleway"/>
          <a:cs typeface="Raleway"/>
          <a:sym typeface="Raleway"/>
        </a:defRPr>
      </a:lvl2pPr>
      <a:lvl3pPr marL="0" marR="0" indent="0" algn="l" defTabSz="914400" latinLnBrk="0">
        <a:lnSpc>
          <a:spcPct val="100000"/>
        </a:lnSpc>
        <a:spcBef>
          <a:spcPts val="0"/>
        </a:spcBef>
        <a:spcAft>
          <a:spcPts val="0"/>
        </a:spcAft>
        <a:buClrTx/>
        <a:buSzTx/>
        <a:buFontTx/>
        <a:buNone/>
        <a:tabLst/>
        <a:defRPr sz="3000" b="1" i="0" u="none" strike="noStrike" cap="none" spc="0" baseline="0">
          <a:ln>
            <a:noFill/>
          </a:ln>
          <a:solidFill>
            <a:schemeClr val="accent1">
              <a:lumOff val="-5843"/>
            </a:schemeClr>
          </a:solidFill>
          <a:uFillTx/>
          <a:latin typeface="Raleway"/>
          <a:ea typeface="Raleway"/>
          <a:cs typeface="Raleway"/>
          <a:sym typeface="Raleway"/>
        </a:defRPr>
      </a:lvl3pPr>
      <a:lvl4pPr marL="0" marR="0" indent="0" algn="l" defTabSz="914400" latinLnBrk="0">
        <a:lnSpc>
          <a:spcPct val="100000"/>
        </a:lnSpc>
        <a:spcBef>
          <a:spcPts val="0"/>
        </a:spcBef>
        <a:spcAft>
          <a:spcPts val="0"/>
        </a:spcAft>
        <a:buClrTx/>
        <a:buSzTx/>
        <a:buFontTx/>
        <a:buNone/>
        <a:tabLst/>
        <a:defRPr sz="3000" b="1" i="0" u="none" strike="noStrike" cap="none" spc="0" baseline="0">
          <a:ln>
            <a:noFill/>
          </a:ln>
          <a:solidFill>
            <a:schemeClr val="accent1">
              <a:lumOff val="-5843"/>
            </a:schemeClr>
          </a:solidFill>
          <a:uFillTx/>
          <a:latin typeface="Raleway"/>
          <a:ea typeface="Raleway"/>
          <a:cs typeface="Raleway"/>
          <a:sym typeface="Raleway"/>
        </a:defRPr>
      </a:lvl4pPr>
      <a:lvl5pPr marL="0" marR="0" indent="0" algn="l" defTabSz="914400" latinLnBrk="0">
        <a:lnSpc>
          <a:spcPct val="100000"/>
        </a:lnSpc>
        <a:spcBef>
          <a:spcPts val="0"/>
        </a:spcBef>
        <a:spcAft>
          <a:spcPts val="0"/>
        </a:spcAft>
        <a:buClrTx/>
        <a:buSzTx/>
        <a:buFontTx/>
        <a:buNone/>
        <a:tabLst/>
        <a:defRPr sz="3000" b="1" i="0" u="none" strike="noStrike" cap="none" spc="0" baseline="0">
          <a:ln>
            <a:noFill/>
          </a:ln>
          <a:solidFill>
            <a:schemeClr val="accent1">
              <a:lumOff val="-5843"/>
            </a:schemeClr>
          </a:solidFill>
          <a:uFillTx/>
          <a:latin typeface="Raleway"/>
          <a:ea typeface="Raleway"/>
          <a:cs typeface="Raleway"/>
          <a:sym typeface="Raleway"/>
        </a:defRPr>
      </a:lvl5pPr>
      <a:lvl6pPr marL="0" marR="0" indent="0" algn="l" defTabSz="914400" latinLnBrk="0">
        <a:lnSpc>
          <a:spcPct val="100000"/>
        </a:lnSpc>
        <a:spcBef>
          <a:spcPts val="0"/>
        </a:spcBef>
        <a:spcAft>
          <a:spcPts val="0"/>
        </a:spcAft>
        <a:buClrTx/>
        <a:buSzTx/>
        <a:buFontTx/>
        <a:buNone/>
        <a:tabLst/>
        <a:defRPr sz="3000" b="1" i="0" u="none" strike="noStrike" cap="none" spc="0" baseline="0">
          <a:ln>
            <a:noFill/>
          </a:ln>
          <a:solidFill>
            <a:schemeClr val="accent1">
              <a:lumOff val="-5843"/>
            </a:schemeClr>
          </a:solidFill>
          <a:uFillTx/>
          <a:latin typeface="Raleway"/>
          <a:ea typeface="Raleway"/>
          <a:cs typeface="Raleway"/>
          <a:sym typeface="Raleway"/>
        </a:defRPr>
      </a:lvl6pPr>
      <a:lvl7pPr marL="0" marR="0" indent="0" algn="l" defTabSz="914400" latinLnBrk="0">
        <a:lnSpc>
          <a:spcPct val="100000"/>
        </a:lnSpc>
        <a:spcBef>
          <a:spcPts val="0"/>
        </a:spcBef>
        <a:spcAft>
          <a:spcPts val="0"/>
        </a:spcAft>
        <a:buClrTx/>
        <a:buSzTx/>
        <a:buFontTx/>
        <a:buNone/>
        <a:tabLst/>
        <a:defRPr sz="3000" b="1" i="0" u="none" strike="noStrike" cap="none" spc="0" baseline="0">
          <a:ln>
            <a:noFill/>
          </a:ln>
          <a:solidFill>
            <a:schemeClr val="accent1">
              <a:lumOff val="-5843"/>
            </a:schemeClr>
          </a:solidFill>
          <a:uFillTx/>
          <a:latin typeface="Raleway"/>
          <a:ea typeface="Raleway"/>
          <a:cs typeface="Raleway"/>
          <a:sym typeface="Raleway"/>
        </a:defRPr>
      </a:lvl7pPr>
      <a:lvl8pPr marL="0" marR="0" indent="0" algn="l" defTabSz="914400" latinLnBrk="0">
        <a:lnSpc>
          <a:spcPct val="100000"/>
        </a:lnSpc>
        <a:spcBef>
          <a:spcPts val="0"/>
        </a:spcBef>
        <a:spcAft>
          <a:spcPts val="0"/>
        </a:spcAft>
        <a:buClrTx/>
        <a:buSzTx/>
        <a:buFontTx/>
        <a:buNone/>
        <a:tabLst/>
        <a:defRPr sz="3000" b="1" i="0" u="none" strike="noStrike" cap="none" spc="0" baseline="0">
          <a:ln>
            <a:noFill/>
          </a:ln>
          <a:solidFill>
            <a:schemeClr val="accent1">
              <a:lumOff val="-5843"/>
            </a:schemeClr>
          </a:solidFill>
          <a:uFillTx/>
          <a:latin typeface="Raleway"/>
          <a:ea typeface="Raleway"/>
          <a:cs typeface="Raleway"/>
          <a:sym typeface="Raleway"/>
        </a:defRPr>
      </a:lvl8pPr>
      <a:lvl9pPr marL="0" marR="0" indent="0" algn="l" defTabSz="914400" latinLnBrk="0">
        <a:lnSpc>
          <a:spcPct val="100000"/>
        </a:lnSpc>
        <a:spcBef>
          <a:spcPts val="0"/>
        </a:spcBef>
        <a:spcAft>
          <a:spcPts val="0"/>
        </a:spcAft>
        <a:buClrTx/>
        <a:buSzTx/>
        <a:buFontTx/>
        <a:buNone/>
        <a:tabLst/>
        <a:defRPr sz="3000" b="1" i="0" u="none" strike="noStrike" cap="none" spc="0" baseline="0">
          <a:ln>
            <a:noFill/>
          </a:ln>
          <a:solidFill>
            <a:schemeClr val="accent1">
              <a:lumOff val="-5843"/>
            </a:schemeClr>
          </a:solidFill>
          <a:uFillTx/>
          <a:latin typeface="Raleway"/>
          <a:ea typeface="Raleway"/>
          <a:cs typeface="Raleway"/>
          <a:sym typeface="Raleway"/>
        </a:defRPr>
      </a:lvl9pPr>
    </p:titleStyle>
    <p:bodyStyle>
      <a:lvl1pPr marL="457200" marR="0" indent="-342900"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Raleway"/>
          <a:ea typeface="Raleway"/>
          <a:cs typeface="Raleway"/>
          <a:sym typeface="Raleway"/>
        </a:defRPr>
      </a:lvl1pPr>
      <a:lvl2pPr marL="1005114" marR="0" indent="-408213"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Raleway"/>
          <a:ea typeface="Raleway"/>
          <a:cs typeface="Raleway"/>
          <a:sym typeface="Raleway"/>
        </a:defRPr>
      </a:lvl2pPr>
      <a:lvl3pPr marL="1462314" marR="0" indent="-408214"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Raleway"/>
          <a:ea typeface="Raleway"/>
          <a:cs typeface="Raleway"/>
          <a:sym typeface="Raleway"/>
        </a:defRPr>
      </a:lvl3pPr>
      <a:lvl4pPr marL="1919514" marR="0" indent="-408214"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Raleway"/>
          <a:ea typeface="Raleway"/>
          <a:cs typeface="Raleway"/>
          <a:sym typeface="Raleway"/>
        </a:defRPr>
      </a:lvl4pPr>
      <a:lvl5pPr marL="2376714" marR="0" indent="-408214"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Raleway"/>
          <a:ea typeface="Raleway"/>
          <a:cs typeface="Raleway"/>
          <a:sym typeface="Raleway"/>
        </a:defRPr>
      </a:lvl5pPr>
      <a:lvl6pPr marL="2833914" marR="0" indent="-408214"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Raleway"/>
          <a:ea typeface="Raleway"/>
          <a:cs typeface="Raleway"/>
          <a:sym typeface="Raleway"/>
        </a:defRPr>
      </a:lvl6pPr>
      <a:lvl7pPr marL="3291113" marR="0" indent="-408214"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Raleway"/>
          <a:ea typeface="Raleway"/>
          <a:cs typeface="Raleway"/>
          <a:sym typeface="Raleway"/>
        </a:defRPr>
      </a:lvl7pPr>
      <a:lvl8pPr marL="3748313" marR="0" indent="-408213"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Raleway"/>
          <a:ea typeface="Raleway"/>
          <a:cs typeface="Raleway"/>
          <a:sym typeface="Raleway"/>
        </a:defRPr>
      </a:lvl8pPr>
      <a:lvl9pPr marL="4205513" marR="0" indent="-408213" algn="l" defTabSz="914400" latinLnBrk="0">
        <a:lnSpc>
          <a:spcPct val="115000"/>
        </a:lnSpc>
        <a:spcBef>
          <a:spcPts val="0"/>
        </a:spcBef>
        <a:spcAft>
          <a:spcPts val="0"/>
        </a:spcAft>
        <a:buClr>
          <a:srgbClr val="434343"/>
        </a:buClr>
        <a:buSzPts val="1800"/>
        <a:buFont typeface="Helvetica"/>
        <a:buChar char="■"/>
        <a:tabLst/>
        <a:defRPr sz="1800" b="0" i="0" u="none" strike="noStrike" cap="none" spc="0" baseline="0">
          <a:ln>
            <a:noFill/>
          </a:ln>
          <a:solidFill>
            <a:srgbClr val="003262"/>
          </a:solidFill>
          <a:uFillTx/>
          <a:latin typeface="Raleway"/>
          <a:ea typeface="Raleway"/>
          <a:cs typeface="Raleway"/>
          <a:sym typeface="Raleway"/>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www.tutorialspoint.com/python_pandas/python_pandas_visualization.htm" TargetMode="External"/><Relationship Id="rId2" Type="http://schemas.openxmlformats.org/officeDocument/2006/relationships/hyperlink" Target="https://github.com/UCB-INFO-PYTHON/assignments_upstream_spring19/tree/master/resources" TargetMode="External"/><Relationship Id="rId1" Type="http://schemas.openxmlformats.org/officeDocument/2006/relationships/slideLayout" Target="../slideLayouts/slideLayout4.xml"/><Relationship Id="rId4" Type="http://schemas.openxmlformats.org/officeDocument/2006/relationships/hyperlink" Target="https://pandas.pydata.org/pandas-docs/stable/10min.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262"/>
        </a:solidFill>
        <a:effectLst/>
      </p:bgPr>
    </p:bg>
    <p:spTree>
      <p:nvGrpSpPr>
        <p:cNvPr id="1" name=""/>
        <p:cNvGrpSpPr/>
        <p:nvPr/>
      </p:nvGrpSpPr>
      <p:grpSpPr>
        <a:xfrm>
          <a:off x="0" y="0"/>
          <a:ext cx="0" cy="0"/>
          <a:chOff x="0" y="0"/>
          <a:chExt cx="0" cy="0"/>
        </a:xfrm>
      </p:grpSpPr>
      <p:sp>
        <p:nvSpPr>
          <p:cNvPr id="146" name="Google Shape;91;p14"/>
          <p:cNvSpPr txBox="1">
            <a:spLocks noGrp="1"/>
          </p:cNvSpPr>
          <p:nvPr>
            <p:ph type="ctrTitle"/>
          </p:nvPr>
        </p:nvSpPr>
        <p:spPr>
          <a:xfrm>
            <a:off x="598100" y="860821"/>
            <a:ext cx="8222099" cy="838799"/>
          </a:xfrm>
          <a:prstGeom prst="rect">
            <a:avLst/>
          </a:prstGeom>
        </p:spPr>
        <p:txBody>
          <a:bodyPr/>
          <a:lstStyle>
            <a:lvl1pPr defTabSz="822958">
              <a:defRPr sz="3700"/>
            </a:lvl1pPr>
          </a:lstStyle>
          <a:p>
            <a:r>
              <a:t>Class 11 - Pandas</a:t>
            </a:r>
          </a:p>
        </p:txBody>
      </p:sp>
      <p:sp>
        <p:nvSpPr>
          <p:cNvPr id="147" name="Google Shape;92;p14"/>
          <p:cNvSpPr txBox="1">
            <a:spLocks noGrp="1"/>
          </p:cNvSpPr>
          <p:nvPr>
            <p:ph type="subTitle" sz="quarter" idx="1"/>
          </p:nvPr>
        </p:nvSpPr>
        <p:spPr>
          <a:xfrm>
            <a:off x="598088" y="2662163"/>
            <a:ext cx="8222099" cy="432900"/>
          </a:xfrm>
          <a:prstGeom prst="rect">
            <a:avLst/>
          </a:prstGeom>
        </p:spPr>
        <p:txBody>
          <a:bodyPr/>
          <a:lstStyle>
            <a:lvl1pPr marL="0" defTabSz="630936">
              <a:defRPr sz="1400"/>
            </a:lvl1pPr>
          </a:lstStyle>
          <a:p>
            <a:r>
              <a:t>[w200] MIDS Python Course</a:t>
            </a:r>
          </a:p>
        </p:txBody>
      </p:sp>
      <p:grpSp>
        <p:nvGrpSpPr>
          <p:cNvPr id="150" name="Image"/>
          <p:cNvGrpSpPr/>
          <p:nvPr/>
        </p:nvGrpSpPr>
        <p:grpSpPr>
          <a:xfrm>
            <a:off x="4811119" y="904342"/>
            <a:ext cx="4579237" cy="3334819"/>
            <a:chOff x="0" y="0"/>
            <a:chExt cx="4579235" cy="3334817"/>
          </a:xfrm>
        </p:grpSpPr>
        <p:pic>
          <p:nvPicPr>
            <p:cNvPr id="148" name="Image" descr="Image"/>
            <p:cNvPicPr>
              <a:picLocks noChangeAspect="1"/>
            </p:cNvPicPr>
            <p:nvPr/>
          </p:nvPicPr>
          <p:blipFill>
            <a:blip r:embed="rId2">
              <a:extLst/>
            </a:blip>
            <a:stretch>
              <a:fillRect/>
            </a:stretch>
          </p:blipFill>
          <p:spPr>
            <a:xfrm rot="566536">
              <a:off x="256178" y="389593"/>
              <a:ext cx="4068963" cy="2543103"/>
            </a:xfrm>
            <a:prstGeom prst="rect">
              <a:avLst/>
            </a:prstGeom>
            <a:ln w="12700" cap="flat">
              <a:noFill/>
              <a:miter lim="400000"/>
            </a:ln>
            <a:effectLst/>
          </p:spPr>
        </p:pic>
        <p:pic>
          <p:nvPicPr>
            <p:cNvPr id="149" name="Image" descr="Image"/>
            <p:cNvPicPr>
              <a:picLocks noChangeAspect="1"/>
            </p:cNvPicPr>
            <p:nvPr/>
          </p:nvPicPr>
          <p:blipFill>
            <a:blip r:embed="rId3">
              <a:extLst/>
            </a:blip>
            <a:stretch>
              <a:fillRect/>
            </a:stretch>
          </p:blipFill>
          <p:spPr>
            <a:xfrm rot="566536">
              <a:off x="191637" y="326007"/>
              <a:ext cx="4195962" cy="2682803"/>
            </a:xfrm>
            <a:prstGeom prst="rect">
              <a:avLst/>
            </a:prstGeom>
            <a:ln w="12700" cap="flat">
              <a:noFill/>
              <a:miter lim="400000"/>
            </a:ln>
            <a:effectLst/>
          </p:spPr>
        </p:pic>
      </p:grpSp>
      <p:sp>
        <p:nvSpPr>
          <p:cNvPr id="151" name="Slide Number"/>
          <p:cNvSpPr txBox="1">
            <a:spLocks noGrp="1"/>
          </p:cNvSpPr>
          <p:nvPr>
            <p:ph type="sldNum" sz="quarter" idx="4294967295"/>
          </p:nvPr>
        </p:nvSpPr>
        <p:spPr>
          <a:xfrm>
            <a:off x="8740967" y="4667666"/>
            <a:ext cx="268162"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Google Shape;172;p27"/>
          <p:cNvSpPr txBox="1">
            <a:spLocks noGrp="1"/>
          </p:cNvSpPr>
          <p:nvPr>
            <p:ph type="body" idx="4294967295"/>
          </p:nvPr>
        </p:nvSpPr>
        <p:spPr>
          <a:xfrm>
            <a:off x="311699" y="747274"/>
            <a:ext cx="8520602" cy="3339002"/>
          </a:xfrm>
          <a:prstGeom prst="rect">
            <a:avLst/>
          </a:prstGeom>
        </p:spPr>
        <p:txBody>
          <a:bodyPr/>
          <a:lstStyle/>
          <a:p>
            <a:pPr marL="0" indent="0">
              <a:buSzTx/>
              <a:buNone/>
              <a:defRPr sz="2400">
                <a:solidFill>
                  <a:srgbClr val="434343"/>
                </a:solidFill>
              </a:defRPr>
            </a:pPr>
            <a:r>
              <a:t>Simple commands - but think deeply!</a:t>
            </a:r>
          </a:p>
          <a:p>
            <a:pPr indent="-381000">
              <a:spcBef>
                <a:spcPts val="1600"/>
              </a:spcBef>
              <a:buSzPts val="2400"/>
              <a:defRPr sz="2400">
                <a:solidFill>
                  <a:srgbClr val="434343"/>
                </a:solidFill>
              </a:defRPr>
            </a:pPr>
            <a:r>
              <a:t>value_counts()  [domain &amp; range of the data]</a:t>
            </a:r>
          </a:p>
          <a:p>
            <a:pPr indent="-381000">
              <a:buSzPts val="2400"/>
              <a:defRPr sz="2400">
                <a:solidFill>
                  <a:srgbClr val="434343"/>
                </a:solidFill>
              </a:defRPr>
            </a:pPr>
            <a:r>
              <a:t>describe()</a:t>
            </a:r>
          </a:p>
          <a:p>
            <a:pPr indent="-381000">
              <a:buSzPts val="2400"/>
              <a:defRPr sz="2400">
                <a:solidFill>
                  <a:srgbClr val="434343"/>
                </a:solidFill>
              </a:defRPr>
            </a:pPr>
            <a:r>
              <a:t>max(), min(), isnull()  [also check for 0, NaN, empty]</a:t>
            </a:r>
          </a:p>
          <a:p>
            <a:pPr indent="-381000">
              <a:buSzPts val="2400"/>
              <a:defRPr sz="2400">
                <a:solidFill>
                  <a:srgbClr val="434343"/>
                </a:solidFill>
              </a:defRPr>
            </a:pPr>
            <a:r>
              <a:t>basic plots may help explore the data</a:t>
            </a:r>
          </a:p>
          <a:p>
            <a:pPr marL="914400" lvl="1" indent="-381000">
              <a:buSzPts val="2400"/>
              <a:defRPr sz="2400">
                <a:solidFill>
                  <a:srgbClr val="434343"/>
                </a:solidFill>
              </a:defRPr>
            </a:pPr>
            <a:r>
              <a:t>histogram, scatter plot, bar chart</a:t>
            </a:r>
          </a:p>
        </p:txBody>
      </p:sp>
      <p:sp>
        <p:nvSpPr>
          <p:cNvPr id="203" name="Slide Number"/>
          <p:cNvSpPr txBox="1">
            <a:spLocks noGrp="1"/>
          </p:cNvSpPr>
          <p:nvPr>
            <p:ph type="sldNum" sz="quarter" idx="2"/>
          </p:nvPr>
        </p:nvSpPr>
        <p:spPr>
          <a:xfrm>
            <a:off x="7538049" y="4638106"/>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04" name="3.  Data Exploration &amp; Analysis Basics"/>
          <p:cNvSpPr txBox="1"/>
          <p:nvPr/>
        </p:nvSpPr>
        <p:spPr>
          <a:xfrm>
            <a:off x="473519" y="241300"/>
            <a:ext cx="6735827"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3.  Data Exploration &amp; Analysis Basics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07" name="Google Shape;178;p28"/>
          <p:cNvSpPr txBox="1">
            <a:spLocks noGrp="1"/>
          </p:cNvSpPr>
          <p:nvPr>
            <p:ph type="body" idx="4294967295"/>
          </p:nvPr>
        </p:nvSpPr>
        <p:spPr>
          <a:xfrm>
            <a:off x="311699" y="1128273"/>
            <a:ext cx="8520602" cy="3647424"/>
          </a:xfrm>
          <a:prstGeom prst="rect">
            <a:avLst/>
          </a:prstGeom>
        </p:spPr>
        <p:txBody>
          <a:bodyPr/>
          <a:lstStyle/>
          <a:p>
            <a:pPr marL="438911" indent="-341374" defTabSz="877822">
              <a:buSzPts val="1900"/>
              <a:buFontTx/>
              <a:buAutoNum type="arabicPeriod"/>
              <a:defRPr sz="1900">
                <a:solidFill>
                  <a:srgbClr val="434343"/>
                </a:solidFill>
              </a:defRPr>
            </a:pPr>
            <a:r>
              <a:rPr dirty="0"/>
              <a:t>Dataset documentation</a:t>
            </a:r>
          </a:p>
          <a:p>
            <a:pPr marL="438911" indent="-341374" defTabSz="877822">
              <a:buSzPts val="1900"/>
              <a:buFontTx/>
              <a:buAutoNum type="arabicPeriod"/>
              <a:defRPr sz="1900">
                <a:solidFill>
                  <a:srgbClr val="434343"/>
                </a:solidFill>
              </a:defRPr>
            </a:pPr>
            <a:r>
              <a:rPr dirty="0"/>
              <a:t>Research (library, print, data, internet)</a:t>
            </a:r>
          </a:p>
          <a:p>
            <a:pPr marL="438911" indent="-341374" defTabSz="877822">
              <a:buSzPts val="1900"/>
              <a:buFontTx/>
              <a:buAutoNum type="arabicPeriod"/>
              <a:defRPr sz="1900">
                <a:solidFill>
                  <a:srgbClr val="434343"/>
                </a:solidFill>
              </a:defRPr>
            </a:pPr>
            <a:r>
              <a:rPr dirty="0"/>
              <a:t>Cross-validation and your data</a:t>
            </a:r>
          </a:p>
          <a:p>
            <a:pPr marL="877822" lvl="1" indent="-304800" defTabSz="877822">
              <a:buSzPts val="1300"/>
              <a:buFontTx/>
              <a:buAutoNum type="alphaLcPeriod"/>
              <a:defRPr sz="1300">
                <a:solidFill>
                  <a:srgbClr val="434343"/>
                </a:solidFill>
              </a:defRPr>
            </a:pPr>
            <a:r>
              <a:rPr dirty="0"/>
              <a:t>E.g., if the variable “</a:t>
            </a:r>
            <a:r>
              <a:rPr dirty="0" err="1"/>
              <a:t>hospital_los</a:t>
            </a:r>
            <a:r>
              <a:rPr dirty="0"/>
              <a:t>” means “length of stay”, we should be able to compare it to variables “</a:t>
            </a:r>
            <a:r>
              <a:rPr dirty="0" err="1"/>
              <a:t>admit_date</a:t>
            </a:r>
            <a:r>
              <a:rPr dirty="0"/>
              <a:t>” and “</a:t>
            </a:r>
            <a:r>
              <a:rPr dirty="0" err="1"/>
              <a:t>discharge_date</a:t>
            </a:r>
            <a:r>
              <a:rPr dirty="0"/>
              <a:t>”</a:t>
            </a:r>
          </a:p>
          <a:p>
            <a:pPr marL="438911" indent="-341374" defTabSz="877822">
              <a:buSzPts val="1900"/>
              <a:buFontTx/>
              <a:buAutoNum type="arabicPeriod"/>
              <a:defRPr sz="1900">
                <a:solidFill>
                  <a:srgbClr val="434343"/>
                </a:solidFill>
              </a:defRPr>
            </a:pPr>
            <a:r>
              <a:rPr dirty="0"/>
              <a:t>Cross-validation outside of your data</a:t>
            </a:r>
          </a:p>
          <a:p>
            <a:pPr marL="877822" lvl="1" indent="-304800" defTabSz="877822">
              <a:buSzPts val="1300"/>
              <a:buFontTx/>
              <a:buAutoNum type="alphaLcPeriod"/>
              <a:defRPr sz="1300">
                <a:solidFill>
                  <a:srgbClr val="434343"/>
                </a:solidFill>
              </a:defRPr>
            </a:pPr>
            <a:r>
              <a:rPr dirty="0"/>
              <a:t>E.g., We expect power to cost the most on the hottest days of the year (demand is highest). Let’s find the maximum power cost in our dataset, and compare it to the daily temperature to ensure it makes sense.</a:t>
            </a:r>
          </a:p>
          <a:p>
            <a:pPr marL="0" indent="0" defTabSz="877822">
              <a:spcBef>
                <a:spcPts val="1500"/>
              </a:spcBef>
              <a:buSzTx/>
              <a:buNone/>
              <a:defRPr sz="1900">
                <a:solidFill>
                  <a:srgbClr val="434343"/>
                </a:solidFill>
              </a:defRPr>
            </a:pPr>
            <a:r>
              <a:rPr dirty="0"/>
              <a:t>How much data validation is “enough” ?</a:t>
            </a:r>
          </a:p>
        </p:txBody>
      </p:sp>
      <p:grpSp>
        <p:nvGrpSpPr>
          <p:cNvPr id="210" name="By the way, for a good intro/review of all the students in research, see this book …"/>
          <p:cNvGrpSpPr/>
          <p:nvPr/>
        </p:nvGrpSpPr>
        <p:grpSpPr>
          <a:xfrm>
            <a:off x="6314683" y="726476"/>
            <a:ext cx="1616413" cy="1212327"/>
            <a:chOff x="0" y="0"/>
            <a:chExt cx="1616411" cy="1354336"/>
          </a:xfrm>
        </p:grpSpPr>
        <p:sp>
          <p:nvSpPr>
            <p:cNvPr id="208" name="Rounded Rectangle"/>
            <p:cNvSpPr/>
            <p:nvPr/>
          </p:nvSpPr>
          <p:spPr>
            <a:xfrm>
              <a:off x="0" y="0"/>
              <a:ext cx="1616412" cy="1354337"/>
            </a:xfrm>
            <a:prstGeom prst="roundRect">
              <a:avLst>
                <a:gd name="adj" fmla="val 13592"/>
              </a:avLst>
            </a:prstGeom>
            <a:solidFill>
              <a:srgbClr val="F7B0C8"/>
            </a:solidFill>
            <a:ln w="12700" cap="flat">
              <a:noFill/>
              <a:miter lim="400000"/>
            </a:ln>
            <a:effectLst/>
          </p:spPr>
          <p:txBody>
            <a:bodyPr wrap="square" lIns="0" tIns="0" rIns="0" bIns="0" numCol="1" anchor="t">
              <a:noAutofit/>
            </a:bodyPr>
            <a:lstStyle/>
            <a:p>
              <a:pPr marL="50800" indent="-50800">
                <a:spcBef>
                  <a:spcPts val="400"/>
                </a:spcBef>
                <a:defRPr>
                  <a:solidFill>
                    <a:schemeClr val="accent3">
                      <a:lumOff val="-7568"/>
                    </a:schemeClr>
                  </a:solidFill>
                </a:defRPr>
              </a:pPr>
              <a:endParaRPr/>
            </a:p>
          </p:txBody>
        </p:sp>
        <p:sp>
          <p:nvSpPr>
            <p:cNvPr id="209" name="By the way, for a good intro/review of all the students in research, see this book …"/>
            <p:cNvSpPr txBox="1"/>
            <p:nvPr/>
          </p:nvSpPr>
          <p:spPr>
            <a:xfrm>
              <a:off x="53915" y="53915"/>
              <a:ext cx="1508581" cy="10431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marL="50800" indent="-12700">
                <a:spcBef>
                  <a:spcPts val="400"/>
                </a:spcBef>
                <a:defRPr>
                  <a:solidFill>
                    <a:schemeClr val="accent3">
                      <a:lumOff val="-7568"/>
                    </a:schemeClr>
                  </a:solidFill>
                </a:defRPr>
              </a:lvl1pPr>
            </a:lstStyle>
            <a:p>
              <a:r>
                <a:rPr dirty="0"/>
                <a:t>By the way, for a good intro/review of </a:t>
              </a:r>
              <a:r>
                <a:rPr dirty="0" smtClean="0"/>
                <a:t>research</a:t>
              </a:r>
              <a:r>
                <a:rPr dirty="0"/>
                <a:t>, see this book … </a:t>
              </a:r>
            </a:p>
          </p:txBody>
        </p:sp>
      </p:grpSp>
      <p:pic>
        <p:nvPicPr>
          <p:cNvPr id="211" name="Image" descr="Image"/>
          <p:cNvPicPr>
            <a:picLocks noChangeAspect="1"/>
          </p:cNvPicPr>
          <p:nvPr/>
        </p:nvPicPr>
        <p:blipFill>
          <a:blip r:embed="rId2">
            <a:extLst/>
          </a:blip>
          <a:stretch>
            <a:fillRect/>
          </a:stretch>
        </p:blipFill>
        <p:spPr>
          <a:xfrm rot="1140000">
            <a:off x="7877518" y="866303"/>
            <a:ext cx="757524" cy="1165419"/>
          </a:xfrm>
          <a:prstGeom prst="rect">
            <a:avLst/>
          </a:prstGeom>
          <a:ln w="12700">
            <a:miter lim="400000"/>
          </a:ln>
          <a:effectLst>
            <a:outerShdw blurRad="101600" dist="25400" dir="5400000" rotWithShape="0">
              <a:srgbClr val="000000">
                <a:alpha val="75000"/>
              </a:srgbClr>
            </a:outerShdw>
          </a:effectLst>
        </p:spPr>
      </p:pic>
      <p:sp>
        <p:nvSpPr>
          <p:cNvPr id="212" name="3.  Data Exploration &amp; Analysis Basics"/>
          <p:cNvSpPr txBox="1"/>
          <p:nvPr/>
        </p:nvSpPr>
        <p:spPr>
          <a:xfrm>
            <a:off x="473519" y="241300"/>
            <a:ext cx="6735827"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3.  Data Exploration &amp; Analysis Basics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215" name="Google Shape;190;p30"/>
          <p:cNvSpPr txBox="1">
            <a:spLocks noGrp="1"/>
          </p:cNvSpPr>
          <p:nvPr>
            <p:ph type="body" idx="4294967295"/>
          </p:nvPr>
        </p:nvSpPr>
        <p:spPr>
          <a:xfrm>
            <a:off x="959397" y="748977"/>
            <a:ext cx="8065290" cy="3809196"/>
          </a:xfrm>
          <a:prstGeom prst="rect">
            <a:avLst/>
          </a:prstGeom>
        </p:spPr>
        <p:txBody>
          <a:bodyPr/>
          <a:lstStyle/>
          <a:p>
            <a:pPr marL="0" indent="0" defTabSz="868680">
              <a:spcBef>
                <a:spcPts val="1500"/>
              </a:spcBef>
              <a:buSzTx/>
              <a:buNone/>
              <a:defRPr sz="2300">
                <a:solidFill>
                  <a:srgbClr val="434343"/>
                </a:solidFill>
              </a:defRPr>
            </a:pPr>
            <a:r>
              <a:t>How do I think about pseudo-coding for data analysis?</a:t>
            </a:r>
          </a:p>
          <a:p>
            <a:pPr marL="0" indent="0" defTabSz="868680">
              <a:spcBef>
                <a:spcPts val="1500"/>
              </a:spcBef>
              <a:buSzTx/>
              <a:buNone/>
              <a:defRPr sz="1700" i="1">
                <a:solidFill>
                  <a:srgbClr val="434343"/>
                </a:solidFill>
              </a:defRPr>
            </a:pPr>
            <a:r>
              <a:t>Remember, good pseudo-coding (aka Structured English) should identify &amp; detail the functionality of your work (modules), the relationships of functionalities (not unlike how objects call each others), and most of all represents a logical process suited for both humans to follow and with sufficient details that computers can execute.</a:t>
            </a:r>
          </a:p>
          <a:p>
            <a:pPr marL="0" indent="0" defTabSz="868680">
              <a:spcBef>
                <a:spcPts val="1500"/>
              </a:spcBef>
              <a:buSzTx/>
              <a:buNone/>
              <a:defRPr sz="1700" i="1">
                <a:solidFill>
                  <a:srgbClr val="434343"/>
                </a:solidFill>
              </a:defRPr>
            </a:pPr>
            <a:r>
              <a:t>First step towards good code and better documentation.</a:t>
            </a:r>
          </a:p>
        </p:txBody>
      </p:sp>
      <p:pic>
        <p:nvPicPr>
          <p:cNvPr id="216" name="Image" descr="Image"/>
          <p:cNvPicPr>
            <a:picLocks noChangeAspect="1"/>
          </p:cNvPicPr>
          <p:nvPr/>
        </p:nvPicPr>
        <p:blipFill>
          <a:blip r:embed="rId2">
            <a:extLst/>
          </a:blip>
          <a:stretch>
            <a:fillRect/>
          </a:stretch>
        </p:blipFill>
        <p:spPr>
          <a:xfrm>
            <a:off x="-499418" y="2622243"/>
            <a:ext cx="1522368" cy="1948630"/>
          </a:xfrm>
          <a:prstGeom prst="rect">
            <a:avLst/>
          </a:prstGeom>
          <a:ln w="12700">
            <a:miter lim="400000"/>
          </a:ln>
        </p:spPr>
      </p:pic>
      <p:sp>
        <p:nvSpPr>
          <p:cNvPr id="217" name="3.  Data Exploration &amp; Analysis Basics"/>
          <p:cNvSpPr txBox="1"/>
          <p:nvPr/>
        </p:nvSpPr>
        <p:spPr>
          <a:xfrm>
            <a:off x="473519" y="241300"/>
            <a:ext cx="6735827"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3.  Data Exploration &amp; Analysis Basics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195;p31"/>
          <p:cNvSpPr txBox="1">
            <a:spLocks noGrp="1"/>
          </p:cNvSpPr>
          <p:nvPr>
            <p:ph type="body" idx="4294967295"/>
          </p:nvPr>
        </p:nvSpPr>
        <p:spPr>
          <a:xfrm>
            <a:off x="311699" y="940349"/>
            <a:ext cx="8520602" cy="3339002"/>
          </a:xfrm>
          <a:prstGeom prst="rect">
            <a:avLst/>
          </a:prstGeom>
        </p:spPr>
        <p:txBody>
          <a:bodyPr/>
          <a:lstStyle/>
          <a:p>
            <a:pPr marL="0" indent="0">
              <a:buSzTx/>
              <a:buNone/>
              <a:defRPr>
                <a:solidFill>
                  <a:srgbClr val="434343"/>
                </a:solidFill>
              </a:defRPr>
            </a:pPr>
            <a:r>
              <a:t>Think about an analysis as a </a:t>
            </a:r>
            <a:r>
              <a:rPr b="1">
                <a:solidFill>
                  <a:schemeClr val="accent3"/>
                </a:solidFill>
              </a:rPr>
              <a:t>series of dataset transformations</a:t>
            </a:r>
          </a:p>
          <a:p>
            <a:pPr marL="0" indent="0">
              <a:spcBef>
                <a:spcPts val="1600"/>
              </a:spcBef>
              <a:buClrTx/>
              <a:buSzTx/>
              <a:buFontTx/>
              <a:buNone/>
              <a:defRPr b="1">
                <a:solidFill>
                  <a:schemeClr val="accent3"/>
                </a:solidFill>
              </a:defRPr>
            </a:pPr>
            <a:r>
              <a:rPr>
                <a:solidFill>
                  <a:srgbClr val="434343"/>
                </a:solidFill>
              </a:rPr>
              <a:t>We might … </a:t>
            </a:r>
          </a:p>
          <a:p>
            <a:pPr marL="180473" indent="-180473">
              <a:spcBef>
                <a:spcPts val="1600"/>
              </a:spcBef>
              <a:buClrTx/>
              <a:buSzPct val="100000"/>
              <a:buFontTx/>
              <a:buChar char="•"/>
              <a:defRPr b="1">
                <a:solidFill>
                  <a:schemeClr val="accent3"/>
                </a:solidFill>
              </a:defRPr>
            </a:pPr>
            <a:r>
              <a:rPr b="0">
                <a:solidFill>
                  <a:srgbClr val="000000"/>
                </a:solidFill>
              </a:rPr>
              <a:t>filter </a:t>
            </a:r>
            <a:r>
              <a:t>out rows based on conditions</a:t>
            </a:r>
          </a:p>
          <a:p>
            <a:pPr marL="180473" indent="-180473">
              <a:spcBef>
                <a:spcPts val="1600"/>
              </a:spcBef>
              <a:buClrTx/>
              <a:buSzPct val="100000"/>
              <a:buFontTx/>
              <a:buChar char="•"/>
              <a:defRPr>
                <a:solidFill>
                  <a:srgbClr val="000000"/>
                </a:solidFill>
              </a:defRPr>
            </a:pPr>
            <a:r>
              <a:rPr b="1">
                <a:solidFill>
                  <a:schemeClr val="accent3"/>
                </a:solidFill>
              </a:rPr>
              <a:t>create new columns</a:t>
            </a:r>
          </a:p>
          <a:p>
            <a:pPr marL="180473" indent="-180473">
              <a:spcBef>
                <a:spcPts val="1600"/>
              </a:spcBef>
              <a:buClrTx/>
              <a:buSzPct val="100000"/>
              <a:buFontTx/>
              <a:buChar char="•"/>
              <a:defRPr>
                <a:solidFill>
                  <a:srgbClr val="000000"/>
                </a:solidFill>
              </a:defRPr>
            </a:pPr>
            <a:r>
              <a:rPr b="1">
                <a:solidFill>
                  <a:schemeClr val="accent3"/>
                </a:solidFill>
              </a:rPr>
              <a:t>aggregate </a:t>
            </a:r>
            <a:r>
              <a:t>or </a:t>
            </a:r>
            <a:r>
              <a:rPr b="1">
                <a:solidFill>
                  <a:schemeClr val="accent3"/>
                </a:solidFill>
              </a:rPr>
              <a:t>collapse by groups</a:t>
            </a:r>
          </a:p>
          <a:p>
            <a:pPr marL="180473" indent="-180473">
              <a:spcBef>
                <a:spcPts val="1600"/>
              </a:spcBef>
              <a:buClrTx/>
              <a:buSzPct val="100000"/>
              <a:buFontTx/>
              <a:buChar char="•"/>
              <a:defRPr>
                <a:solidFill>
                  <a:srgbClr val="000000"/>
                </a:solidFill>
              </a:defRPr>
            </a:pPr>
            <a:r>
              <a:rPr b="1">
                <a:solidFill>
                  <a:schemeClr val="accent3"/>
                </a:solidFill>
              </a:rPr>
              <a:t>join two (or more) datasets together</a:t>
            </a:r>
          </a:p>
        </p:txBody>
      </p:sp>
      <p:sp>
        <p:nvSpPr>
          <p:cNvPr id="220"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221" name="3.  Data Exploration &amp; Analysis Basics"/>
          <p:cNvSpPr txBox="1"/>
          <p:nvPr/>
        </p:nvSpPr>
        <p:spPr>
          <a:xfrm>
            <a:off x="473519" y="241300"/>
            <a:ext cx="6735827"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3.  Data Exploration &amp; Analysis Basics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224" name="4.  Pandas"/>
          <p:cNvSpPr txBox="1"/>
          <p:nvPr/>
        </p:nvSpPr>
        <p:spPr>
          <a:xfrm>
            <a:off x="219519" y="177800"/>
            <a:ext cx="1836929"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
        <p:nvSpPr>
          <p:cNvPr id="225" name="We’ll review some functional groups of commands that help manage and analyze data.…"/>
          <p:cNvSpPr txBox="1">
            <a:spLocks noGrp="1"/>
          </p:cNvSpPr>
          <p:nvPr>
            <p:ph type="body" idx="4294967295"/>
          </p:nvPr>
        </p:nvSpPr>
        <p:spPr>
          <a:xfrm>
            <a:off x="311699" y="747274"/>
            <a:ext cx="8520602" cy="3339002"/>
          </a:xfrm>
          <a:prstGeom prst="rect">
            <a:avLst/>
          </a:prstGeom>
        </p:spPr>
        <p:txBody>
          <a:bodyPr>
            <a:normAutofit/>
          </a:bodyPr>
          <a:lstStyle/>
          <a:p>
            <a:pPr marL="0" indent="0" defTabSz="667512">
              <a:buSzTx/>
              <a:buNone/>
              <a:defRPr sz="1752">
                <a:solidFill>
                  <a:srgbClr val="434343"/>
                </a:solidFill>
              </a:defRPr>
            </a:pPr>
            <a:r>
              <a:rPr dirty="0"/>
              <a:t>We’ll review some functional groups of commands that help manage and analyze data.</a:t>
            </a:r>
          </a:p>
          <a:p>
            <a:pPr marL="0" indent="0" defTabSz="667512">
              <a:buSzTx/>
              <a:buNone/>
              <a:defRPr sz="1752">
                <a:solidFill>
                  <a:srgbClr val="434343"/>
                </a:solidFill>
              </a:defRPr>
            </a:pPr>
            <a:endParaRPr dirty="0"/>
          </a:p>
          <a:p>
            <a:pPr marL="0" indent="0" defTabSz="667512">
              <a:buSzTx/>
              <a:buNone/>
              <a:defRPr sz="1752">
                <a:solidFill>
                  <a:srgbClr val="434343"/>
                </a:solidFill>
              </a:defRPr>
            </a:pPr>
            <a:r>
              <a:rPr dirty="0"/>
              <a:t>Resources:  Pandas &amp; </a:t>
            </a:r>
            <a:r>
              <a:rPr dirty="0" err="1"/>
              <a:t>NumPy</a:t>
            </a:r>
            <a:r>
              <a:rPr dirty="0"/>
              <a:t> help sheets in the </a:t>
            </a:r>
            <a:r>
              <a:rPr lang="en-US" dirty="0" smtClean="0"/>
              <a:t>Upstream </a:t>
            </a:r>
            <a:r>
              <a:rPr dirty="0" smtClean="0"/>
              <a:t>Resources </a:t>
            </a:r>
            <a:r>
              <a:rPr dirty="0"/>
              <a:t>folder</a:t>
            </a:r>
          </a:p>
          <a:p>
            <a:pPr marL="0" indent="0" defTabSz="667512">
              <a:buSzTx/>
              <a:buNone/>
              <a:defRPr sz="1752">
                <a:solidFill>
                  <a:srgbClr val="434343"/>
                </a:solidFill>
              </a:defRPr>
            </a:pPr>
            <a:endParaRPr u="sng" dirty="0">
              <a:solidFill>
                <a:srgbClr val="0000FF"/>
              </a:solidFill>
              <a:uFill>
                <a:solidFill>
                  <a:srgbClr val="0000FF"/>
                </a:solidFill>
              </a:uFill>
              <a:hlinkClick r:id="rId2"/>
            </a:endParaRPr>
          </a:p>
          <a:p>
            <a:pPr marL="0" indent="0" defTabSz="667512">
              <a:lnSpc>
                <a:spcPct val="100000"/>
              </a:lnSpc>
              <a:buClrTx/>
              <a:buSzTx/>
              <a:buFontTx/>
              <a:buNone/>
              <a:defRPr sz="1752">
                <a:solidFill>
                  <a:srgbClr val="2A3990"/>
                </a:solidFill>
              </a:defRPr>
            </a:pPr>
            <a:endParaRPr u="sng" dirty="0">
              <a:solidFill>
                <a:srgbClr val="0000FF"/>
              </a:solidFill>
              <a:uFill>
                <a:solidFill>
                  <a:srgbClr val="0000FF"/>
                </a:solidFill>
              </a:uFill>
              <a:hlinkClick r:id="rId2"/>
            </a:endParaRPr>
          </a:p>
          <a:p>
            <a:pPr marL="0" indent="0" defTabSz="667512">
              <a:lnSpc>
                <a:spcPct val="100000"/>
              </a:lnSpc>
              <a:buClrTx/>
              <a:buSzTx/>
              <a:buFontTx/>
              <a:buNone/>
              <a:defRPr sz="1752">
                <a:solidFill>
                  <a:srgbClr val="2A3990"/>
                </a:solidFill>
              </a:defRPr>
            </a:pPr>
            <a:r>
              <a:rPr dirty="0"/>
              <a:t>Optional:  see </a:t>
            </a:r>
            <a:r>
              <a:rPr u="sng" dirty="0">
                <a:solidFill>
                  <a:srgbClr val="0000FF"/>
                </a:solidFill>
                <a:uFill>
                  <a:solidFill>
                    <a:srgbClr val="0000FF"/>
                  </a:solidFill>
                </a:uFill>
                <a:hlinkClick r:id="rId3"/>
              </a:rPr>
              <a:t>https://www.tutorialspoint.com/python_pandas/python_pandas_visualization.htm</a:t>
            </a:r>
          </a:p>
          <a:p>
            <a:pPr marL="0" indent="0" defTabSz="667512">
              <a:lnSpc>
                <a:spcPct val="100000"/>
              </a:lnSpc>
              <a:buClrTx/>
              <a:buSzTx/>
              <a:buFontTx/>
              <a:buNone/>
              <a:defRPr sz="1752">
                <a:solidFill>
                  <a:srgbClr val="2A3990"/>
                </a:solidFill>
              </a:defRPr>
            </a:pPr>
            <a:endParaRPr u="sng" dirty="0">
              <a:solidFill>
                <a:srgbClr val="0000FF"/>
              </a:solidFill>
              <a:uFill>
                <a:solidFill>
                  <a:srgbClr val="0000FF"/>
                </a:solidFill>
              </a:uFill>
              <a:hlinkClick r:id="rId3"/>
            </a:endParaRPr>
          </a:p>
          <a:p>
            <a:pPr marL="0" indent="0" defTabSz="667512">
              <a:lnSpc>
                <a:spcPct val="100000"/>
              </a:lnSpc>
              <a:buClrTx/>
              <a:buSzTx/>
              <a:buFontTx/>
              <a:buNone/>
              <a:defRPr sz="1752">
                <a:solidFill>
                  <a:srgbClr val="2A3990"/>
                </a:solidFill>
              </a:defRPr>
            </a:pPr>
            <a:r>
              <a:rPr u="sng" dirty="0">
                <a:solidFill>
                  <a:srgbClr val="0000FF"/>
                </a:solidFill>
                <a:uFill>
                  <a:solidFill>
                    <a:srgbClr val="0000FF"/>
                  </a:solidFill>
                </a:uFill>
                <a:hlinkClick r:id="rId4"/>
              </a:rPr>
              <a:t>https://pandas.pydata.org/pandas-docs/stable/10min.html</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lide Number"/>
          <p:cNvSpPr txBox="1">
            <a:spLocks noGrp="1"/>
          </p:cNvSpPr>
          <p:nvPr>
            <p:ph type="sldNum" sz="quarter" idx="2"/>
          </p:nvPr>
        </p:nvSpPr>
        <p:spPr>
          <a:xfrm>
            <a:off x="75126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graphicFrame>
        <p:nvGraphicFramePr>
          <p:cNvPr id="228" name="Table"/>
          <p:cNvGraphicFramePr/>
          <p:nvPr/>
        </p:nvGraphicFramePr>
        <p:xfrm>
          <a:off x="358003" y="266700"/>
          <a:ext cx="8462195" cy="4069080"/>
        </p:xfrm>
        <a:graphic>
          <a:graphicData uri="http://schemas.openxmlformats.org/drawingml/2006/table">
            <a:tbl>
              <a:tblPr bandRow="1">
                <a:tableStyleId>{4C3C2611-4C71-4FC5-86AE-919BDF0F9419}</a:tableStyleId>
              </a:tblPr>
              <a:tblGrid>
                <a:gridCol w="979207">
                  <a:extLst>
                    <a:ext uri="{9D8B030D-6E8A-4147-A177-3AD203B41FA5}">
                      <a16:colId xmlns:a16="http://schemas.microsoft.com/office/drawing/2014/main" val="20000"/>
                    </a:ext>
                  </a:extLst>
                </a:gridCol>
                <a:gridCol w="409012">
                  <a:extLst>
                    <a:ext uri="{9D8B030D-6E8A-4147-A177-3AD203B41FA5}">
                      <a16:colId xmlns:a16="http://schemas.microsoft.com/office/drawing/2014/main" val="20001"/>
                    </a:ext>
                  </a:extLst>
                </a:gridCol>
                <a:gridCol w="2877044">
                  <a:extLst>
                    <a:ext uri="{9D8B030D-6E8A-4147-A177-3AD203B41FA5}">
                      <a16:colId xmlns:a16="http://schemas.microsoft.com/office/drawing/2014/main" val="20002"/>
                    </a:ext>
                  </a:extLst>
                </a:gridCol>
                <a:gridCol w="4196932">
                  <a:extLst>
                    <a:ext uri="{9D8B030D-6E8A-4147-A177-3AD203B41FA5}">
                      <a16:colId xmlns:a16="http://schemas.microsoft.com/office/drawing/2014/main" val="20003"/>
                    </a:ext>
                  </a:extLst>
                </a:gridCol>
              </a:tblGrid>
              <a:tr h="406400">
                <a:tc>
                  <a:txBody>
                    <a:bodyPr/>
                    <a:lstStyle/>
                    <a:p>
                      <a:pPr algn="l" defTabSz="457200">
                        <a:defRPr sz="1200" b="1">
                          <a:solidFill>
                            <a:srgbClr val="313131"/>
                          </a:solidFill>
                          <a:latin typeface="Verdana"/>
                          <a:ea typeface="Verdana"/>
                          <a:cs typeface="Verdana"/>
                          <a:sym typeface="Verdana"/>
                        </a:defRPr>
                      </a:pPr>
                      <a:endParaRPr/>
                    </a:p>
                  </a:txBody>
                  <a:tcPr marL="101600" marR="101600" marT="101600" marB="101600" horzOverflow="overflow">
                    <a:lnL w="12700">
                      <a:solidFill>
                        <a:schemeClr val="accent4">
                          <a:satOff val="-2935"/>
                          <a:lumOff val="-10235"/>
                        </a:schemeClr>
                      </a:solidFill>
                      <a:miter lim="400000"/>
                    </a:lnL>
                    <a:lnR w="12700">
                      <a:solidFill>
                        <a:srgbClr val="DDDDDD"/>
                      </a:solidFill>
                      <a:miter lim="400000"/>
                    </a:lnR>
                    <a:lnT w="12700">
                      <a:solidFill>
                        <a:schemeClr val="accent4">
                          <a:satOff val="-2935"/>
                          <a:lumOff val="-10235"/>
                        </a:schemeClr>
                      </a:solidFill>
                      <a:miter lim="400000"/>
                    </a:lnT>
                    <a:lnB w="12700">
                      <a:solidFill>
                        <a:srgbClr val="DDDDDD"/>
                      </a:solidFill>
                      <a:miter lim="400000"/>
                    </a:lnB>
                    <a:noFill/>
                  </a:tcPr>
                </a:tc>
                <a:tc>
                  <a:txBody>
                    <a:bodyPr/>
                    <a:lstStyle/>
                    <a:p>
                      <a:pPr algn="l" defTabSz="457200">
                        <a:defRPr sz="1200" b="1">
                          <a:solidFill>
                            <a:srgbClr val="313131"/>
                          </a:solidFill>
                          <a:latin typeface="Verdana"/>
                          <a:ea typeface="Verdana"/>
                          <a:cs typeface="Verdana"/>
                          <a:sym typeface="Verdana"/>
                        </a:defRPr>
                      </a:pPr>
                      <a:endParaRPr/>
                    </a:p>
                  </a:txBody>
                  <a:tcPr marL="101600" marR="101600" marT="101600" marB="101600" horzOverflow="overflow">
                    <a:lnL w="12700">
                      <a:solidFill>
                        <a:srgbClr val="DDDDDD"/>
                      </a:solidFill>
                      <a:miter lim="400000"/>
                    </a:lnL>
                    <a:lnR w="12700">
                      <a:solidFill>
                        <a:srgbClr val="DDDDDD"/>
                      </a:solidFill>
                      <a:miter lim="400000"/>
                    </a:lnR>
                    <a:lnT w="12700">
                      <a:solidFill>
                        <a:schemeClr val="accent4">
                          <a:satOff val="-2935"/>
                          <a:lumOff val="-10235"/>
                        </a:schemeClr>
                      </a:solidFill>
                      <a:miter lim="400000"/>
                    </a:lnT>
                    <a:lnB w="12700">
                      <a:solidFill>
                        <a:srgbClr val="DDDDDD"/>
                      </a:solidFill>
                      <a:miter lim="400000"/>
                    </a:lnB>
                    <a:noFill/>
                  </a:tcPr>
                </a:tc>
                <a:tc>
                  <a:txBody>
                    <a:bodyPr/>
                    <a:lstStyle/>
                    <a:p>
                      <a:pPr algn="l" defTabSz="457200">
                        <a:defRPr sz="1800">
                          <a:solidFill>
                            <a:srgbClr val="000000"/>
                          </a:solidFill>
                        </a:defRPr>
                      </a:pPr>
                      <a:r>
                        <a:rPr sz="1200" b="1">
                          <a:solidFill>
                            <a:srgbClr val="313131"/>
                          </a:solidFill>
                          <a:latin typeface="Verdana"/>
                          <a:ea typeface="Verdana"/>
                          <a:cs typeface="Verdana"/>
                          <a:sym typeface="Verdana"/>
                        </a:rPr>
                        <a:t>Description</a:t>
                      </a:r>
                    </a:p>
                  </a:txBody>
                  <a:tcPr marL="101600" marR="101600" marT="101600" marB="101600" horzOverflow="overflow">
                    <a:lnL w="12700">
                      <a:solidFill>
                        <a:srgbClr val="DDDDDD"/>
                      </a:solidFill>
                      <a:miter lim="400000"/>
                    </a:lnL>
                    <a:lnR w="12700">
                      <a:solidFill>
                        <a:schemeClr val="accent4">
                          <a:satOff val="-2935"/>
                          <a:lumOff val="-10235"/>
                        </a:schemeClr>
                      </a:solidFill>
                      <a:miter lim="400000"/>
                    </a:lnR>
                    <a:lnT w="12700">
                      <a:solidFill>
                        <a:schemeClr val="accent4">
                          <a:satOff val="-2935"/>
                          <a:lumOff val="-10235"/>
                        </a:schemeClr>
                      </a:solidFill>
                      <a:miter lim="400000"/>
                    </a:lnT>
                    <a:lnB w="12700">
                      <a:solidFill>
                        <a:srgbClr val="DDDDDD"/>
                      </a:solidFill>
                      <a:miter lim="400000"/>
                    </a:lnB>
                    <a:noFill/>
                  </a:tcPr>
                </a:tc>
                <a:tc>
                  <a:txBody>
                    <a:bodyPr/>
                    <a:lstStyle/>
                    <a:p>
                      <a:pPr algn="l" defTabSz="457200">
                        <a:defRPr sz="1800">
                          <a:solidFill>
                            <a:srgbClr val="000000"/>
                          </a:solidFill>
                        </a:defRPr>
                      </a:pPr>
                      <a:r>
                        <a:rPr sz="1200">
                          <a:solidFill>
                            <a:srgbClr val="313131"/>
                          </a:solidFill>
                          <a:latin typeface="Menlo"/>
                          <a:ea typeface="Menlo"/>
                          <a:cs typeface="Menlo"/>
                          <a:sym typeface="Menlo"/>
                        </a:rPr>
                        <a:t>example</a:t>
                      </a:r>
                    </a:p>
                  </a:txBody>
                  <a:tcPr marL="101600" marR="101600" marT="101600" marB="101600" horzOverflow="overflow">
                    <a:lnL w="12700">
                      <a:solidFill>
                        <a:schemeClr val="accent4">
                          <a:satOff val="-2935"/>
                          <a:lumOff val="-10235"/>
                        </a:schemeClr>
                      </a:solidFill>
                      <a:miter lim="400000"/>
                    </a:lnL>
                    <a:lnR w="12700">
                      <a:solidFill>
                        <a:schemeClr val="accent4">
                          <a:satOff val="-2935"/>
                          <a:lumOff val="-10235"/>
                        </a:schemeClr>
                      </a:solidFill>
                      <a:miter lim="400000"/>
                    </a:lnR>
                    <a:lnT w="12700">
                      <a:solidFill>
                        <a:schemeClr val="accent4">
                          <a:satOff val="-2935"/>
                          <a:lumOff val="-10235"/>
                        </a:schemeClr>
                      </a:solidFill>
                      <a:miter lim="400000"/>
                    </a:lnT>
                    <a:lnB w="12700">
                      <a:solidFill>
                        <a:srgbClr val="DDDDDD"/>
                      </a:solidFill>
                      <a:miter lim="400000"/>
                    </a:lnB>
                    <a:noFill/>
                  </a:tcPr>
                </a:tc>
                <a:extLst>
                  <a:ext uri="{0D108BD9-81ED-4DB2-BD59-A6C34878D82A}">
                    <a16:rowId xmlns:a16="http://schemas.microsoft.com/office/drawing/2014/main" val="10000"/>
                  </a:ext>
                </a:extLst>
              </a:tr>
              <a:tr h="1079580">
                <a:tc>
                  <a:txBody>
                    <a:bodyPr/>
                    <a:lstStyle/>
                    <a:p>
                      <a:pPr algn="l" defTabSz="457200">
                        <a:defRPr sz="1800">
                          <a:solidFill>
                            <a:srgbClr val="000000"/>
                          </a:solidFill>
                        </a:defRPr>
                      </a:pPr>
                      <a:r>
                        <a:rPr sz="1200" b="1">
                          <a:solidFill>
                            <a:srgbClr val="313131"/>
                          </a:solidFill>
                          <a:latin typeface="Verdana"/>
                          <a:ea typeface="Verdana"/>
                          <a:cs typeface="Verdana"/>
                          <a:sym typeface="Verdana"/>
                        </a:rPr>
                        <a:t>Series</a:t>
                      </a:r>
                    </a:p>
                  </a:txBody>
                  <a:tcPr marL="101600" marR="101600" marT="101600" marB="101600" horzOverflow="overflow">
                    <a:lnL w="12700">
                      <a:solidFill>
                        <a:schemeClr val="accent4">
                          <a:satOff val="-2935"/>
                          <a:lumOff val="-10235"/>
                        </a:schemeClr>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1</a:t>
                      </a:r>
                    </a:p>
                  </a:txBody>
                  <a:tcPr marL="101600" marR="101600" marT="101600" marB="10160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1D labeled homogeneous array, sizeimmutable.</a:t>
                      </a:r>
                    </a:p>
                  </a:txBody>
                  <a:tcPr marL="101600" marR="101600" marT="101600" marB="101600" horzOverflow="overflow">
                    <a:lnL w="12700">
                      <a:solidFill>
                        <a:srgbClr val="DDDDDD"/>
                      </a:solidFill>
                      <a:miter lim="400000"/>
                    </a:lnL>
                    <a:lnR w="12700">
                      <a:solidFill>
                        <a:schemeClr val="accent4">
                          <a:satOff val="-2935"/>
                          <a:lumOff val="-10235"/>
                        </a:schemeClr>
                      </a:solidFill>
                      <a:miter lim="400000"/>
                    </a:lnR>
                    <a:lnT w="12700">
                      <a:solidFill>
                        <a:srgbClr val="DDDDDD"/>
                      </a:solidFill>
                      <a:miter lim="400000"/>
                    </a:lnT>
                    <a:lnB w="12700">
                      <a:solidFill>
                        <a:srgbClr val="DDDDDD"/>
                      </a:solidFill>
                      <a:miter lim="400000"/>
                    </a:lnB>
                    <a:noFill/>
                  </a:tcPr>
                </a:tc>
                <a:tc>
                  <a:txBody>
                    <a:bodyPr/>
                    <a:lstStyle/>
                    <a:p>
                      <a:pPr algn="l" defTabSz="457200">
                        <a:defRPr>
                          <a:solidFill>
                            <a:srgbClr val="880000"/>
                          </a:solidFill>
                          <a:latin typeface="Menlo"/>
                          <a:ea typeface="Menlo"/>
                          <a:cs typeface="Menlo"/>
                          <a:sym typeface="Menlo"/>
                        </a:defRPr>
                      </a:pPr>
                      <a:r>
                        <a:t>#import the pandas</a:t>
                      </a:r>
                      <a:endParaRPr>
                        <a:solidFill>
                          <a:srgbClr val="313131"/>
                        </a:solidFill>
                      </a:endParaRPr>
                    </a:p>
                    <a:p>
                      <a:pPr algn="l" defTabSz="457200">
                        <a:defRPr>
                          <a:solidFill>
                            <a:srgbClr val="000088"/>
                          </a:solidFill>
                          <a:latin typeface="Menlo"/>
                          <a:ea typeface="Menlo"/>
                          <a:cs typeface="Menlo"/>
                          <a:sym typeface="Menlo"/>
                        </a:defRPr>
                      </a:pPr>
                      <a:r>
                        <a:t>import</a:t>
                      </a:r>
                      <a:r>
                        <a:rPr>
                          <a:solidFill>
                            <a:srgbClr val="313131"/>
                          </a:solidFill>
                        </a:rPr>
                        <a:t> pandas </a:t>
                      </a:r>
                      <a:r>
                        <a:t>as</a:t>
                      </a:r>
                      <a:r>
                        <a:rPr>
                          <a:solidFill>
                            <a:srgbClr val="313131"/>
                          </a:solidFill>
                        </a:rPr>
                        <a:t> pd</a:t>
                      </a:r>
                    </a:p>
                    <a:p>
                      <a:pPr algn="l" defTabSz="457200">
                        <a:defRPr>
                          <a:solidFill>
                            <a:srgbClr val="000088"/>
                          </a:solidFill>
                          <a:latin typeface="Menlo"/>
                          <a:ea typeface="Menlo"/>
                          <a:cs typeface="Menlo"/>
                          <a:sym typeface="Menlo"/>
                        </a:defRPr>
                      </a:pPr>
                      <a:r>
                        <a:t>import</a:t>
                      </a:r>
                      <a:r>
                        <a:rPr>
                          <a:solidFill>
                            <a:srgbClr val="313131"/>
                          </a:solidFill>
                        </a:rPr>
                        <a:t> numpy </a:t>
                      </a:r>
                      <a:r>
                        <a:t>as</a:t>
                      </a:r>
                      <a:r>
                        <a:rPr>
                          <a:solidFill>
                            <a:srgbClr val="313131"/>
                          </a:solidFill>
                        </a:rPr>
                        <a:t> np</a:t>
                      </a:r>
                    </a:p>
                    <a:p>
                      <a:pPr algn="l" defTabSz="457200">
                        <a:defRPr>
                          <a:solidFill>
                            <a:srgbClr val="313131"/>
                          </a:solidFill>
                          <a:latin typeface="Menlo"/>
                          <a:ea typeface="Menlo"/>
                          <a:cs typeface="Menlo"/>
                          <a:sym typeface="Menlo"/>
                        </a:defRPr>
                      </a:pPr>
                      <a:r>
                        <a:t>data </a:t>
                      </a:r>
                      <a:r>
                        <a:rPr>
                          <a:solidFill>
                            <a:srgbClr val="666600"/>
                          </a:solidFill>
                        </a:rPr>
                        <a:t>=</a:t>
                      </a:r>
                      <a:r>
                        <a:t> np</a:t>
                      </a:r>
                      <a:r>
                        <a:rPr>
                          <a:solidFill>
                            <a:srgbClr val="666600"/>
                          </a:solidFill>
                        </a:rPr>
                        <a:t>.</a:t>
                      </a:r>
                      <a:r>
                        <a:t>array</a:t>
                      </a:r>
                      <a:r>
                        <a:rPr>
                          <a:solidFill>
                            <a:srgbClr val="666600"/>
                          </a:solidFill>
                        </a:rPr>
                        <a:t>([</a:t>
                      </a:r>
                      <a:r>
                        <a:rPr>
                          <a:solidFill>
                            <a:srgbClr val="008800"/>
                          </a:solidFill>
                        </a:rPr>
                        <a:t>'a'</a:t>
                      </a:r>
                      <a:r>
                        <a:rPr>
                          <a:solidFill>
                            <a:srgbClr val="666600"/>
                          </a:solidFill>
                        </a:rPr>
                        <a:t>,</a:t>
                      </a:r>
                      <a:r>
                        <a:rPr>
                          <a:solidFill>
                            <a:srgbClr val="008800"/>
                          </a:solidFill>
                        </a:rPr>
                        <a:t>'b'</a:t>
                      </a:r>
                      <a:r>
                        <a:rPr>
                          <a:solidFill>
                            <a:srgbClr val="666600"/>
                          </a:solidFill>
                        </a:rPr>
                        <a:t>,</a:t>
                      </a:r>
                      <a:r>
                        <a:rPr>
                          <a:solidFill>
                            <a:srgbClr val="008800"/>
                          </a:solidFill>
                        </a:rPr>
                        <a:t>'c'</a:t>
                      </a:r>
                      <a:r>
                        <a:rPr>
                          <a:solidFill>
                            <a:srgbClr val="666600"/>
                          </a:solidFill>
                        </a:rPr>
                        <a:t>,</a:t>
                      </a:r>
                      <a:r>
                        <a:rPr>
                          <a:solidFill>
                            <a:srgbClr val="008800"/>
                          </a:solidFill>
                        </a:rPr>
                        <a:t>'d'</a:t>
                      </a:r>
                      <a:r>
                        <a:rPr>
                          <a:solidFill>
                            <a:srgbClr val="666600"/>
                          </a:solidFill>
                        </a:rPr>
                        <a:t>])</a:t>
                      </a:r>
                    </a:p>
                    <a:p>
                      <a:pPr algn="l" defTabSz="457200">
                        <a:defRPr>
                          <a:solidFill>
                            <a:srgbClr val="313131"/>
                          </a:solidFill>
                          <a:latin typeface="Menlo"/>
                          <a:ea typeface="Menlo"/>
                          <a:cs typeface="Menlo"/>
                          <a:sym typeface="Menlo"/>
                        </a:defRPr>
                      </a:pPr>
                      <a:r>
                        <a:t>s </a:t>
                      </a:r>
                      <a:r>
                        <a:rPr>
                          <a:solidFill>
                            <a:srgbClr val="666600"/>
                          </a:solidFill>
                        </a:rPr>
                        <a:t>=</a:t>
                      </a:r>
                      <a:r>
                        <a:t> pd</a:t>
                      </a:r>
                      <a:r>
                        <a:rPr>
                          <a:solidFill>
                            <a:srgbClr val="666600"/>
                          </a:solidFill>
                        </a:rPr>
                        <a:t>.</a:t>
                      </a:r>
                      <a:r>
                        <a:rPr>
                          <a:solidFill>
                            <a:srgbClr val="7F0055"/>
                          </a:solidFill>
                        </a:rPr>
                        <a:t>Series</a:t>
                      </a:r>
                      <a:r>
                        <a:rPr>
                          <a:solidFill>
                            <a:srgbClr val="666600"/>
                          </a:solidFill>
                        </a:rPr>
                        <a:t>(</a:t>
                      </a:r>
                      <a:r>
                        <a:t>data</a:t>
                      </a:r>
                      <a:r>
                        <a:rPr>
                          <a:solidFill>
                            <a:srgbClr val="666600"/>
                          </a:solidFill>
                        </a:rPr>
                        <a:t>)</a:t>
                      </a:r>
                    </a:p>
                    <a:p>
                      <a:pPr algn="l" defTabSz="457200">
                        <a:defRPr>
                          <a:solidFill>
                            <a:srgbClr val="000088"/>
                          </a:solidFill>
                          <a:latin typeface="Menlo"/>
                          <a:ea typeface="Menlo"/>
                          <a:cs typeface="Menlo"/>
                          <a:sym typeface="Menlo"/>
                        </a:defRPr>
                      </a:pPr>
                      <a:r>
                        <a:t>print</a:t>
                      </a:r>
                      <a:r>
                        <a:rPr>
                          <a:solidFill>
                            <a:srgbClr val="313131"/>
                          </a:solidFill>
                        </a:rPr>
                        <a:t> s</a:t>
                      </a:r>
                    </a:p>
                  </a:txBody>
                  <a:tcPr marL="101600" marR="101600" marT="101600" marB="101600" horzOverflow="overflow">
                    <a:lnL w="12700">
                      <a:solidFill>
                        <a:schemeClr val="accent4">
                          <a:satOff val="-2935"/>
                          <a:lumOff val="-10235"/>
                        </a:schemeClr>
                      </a:solidFill>
                      <a:miter lim="400000"/>
                    </a:lnL>
                    <a:lnR w="12700">
                      <a:solidFill>
                        <a:schemeClr val="accent4">
                          <a:satOff val="-2935"/>
                          <a:lumOff val="-10235"/>
                        </a:schemeClr>
                      </a:solidFill>
                      <a:miter lim="400000"/>
                    </a:lnR>
                    <a:lnT w="12700">
                      <a:solidFill>
                        <a:srgbClr val="DDDDDD"/>
                      </a:solidFill>
                      <a:miter lim="400000"/>
                    </a:lnT>
                    <a:lnB w="12700">
                      <a:solidFill>
                        <a:srgbClr val="DDDDDD"/>
                      </a:solidFill>
                      <a:miter lim="400000"/>
                    </a:lnB>
                    <a:noFill/>
                  </a:tcPr>
                </a:tc>
                <a:extLst>
                  <a:ext uri="{0D108BD9-81ED-4DB2-BD59-A6C34878D82A}">
                    <a16:rowId xmlns:a16="http://schemas.microsoft.com/office/drawing/2014/main" val="10001"/>
                  </a:ext>
                </a:extLst>
              </a:tr>
              <a:tr h="1168400">
                <a:tc>
                  <a:txBody>
                    <a:bodyPr/>
                    <a:lstStyle/>
                    <a:p>
                      <a:pPr algn="l" defTabSz="457200">
                        <a:defRPr sz="1800">
                          <a:solidFill>
                            <a:srgbClr val="000000"/>
                          </a:solidFill>
                        </a:defRPr>
                      </a:pPr>
                      <a:r>
                        <a:rPr sz="1200" b="1">
                          <a:solidFill>
                            <a:srgbClr val="313131"/>
                          </a:solidFill>
                          <a:latin typeface="Verdana"/>
                          <a:ea typeface="Verdana"/>
                          <a:cs typeface="Verdana"/>
                          <a:sym typeface="Verdana"/>
                        </a:rPr>
                        <a:t>Data Frames</a:t>
                      </a:r>
                    </a:p>
                  </a:txBody>
                  <a:tcPr marL="101600" marR="101600" marT="101600" marB="101600" horzOverflow="overflow">
                    <a:lnL w="12700">
                      <a:solidFill>
                        <a:schemeClr val="accent4">
                          <a:satOff val="-2935"/>
                          <a:lumOff val="-10235"/>
                        </a:schemeClr>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2</a:t>
                      </a:r>
                    </a:p>
                  </a:txBody>
                  <a:tcPr marL="101600" marR="101600" marT="101600" marB="10160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General 2D labeled, size-mutable tabular structure with potentially heterogeneously typed columns.</a:t>
                      </a:r>
                    </a:p>
                  </a:txBody>
                  <a:tcPr marL="101600" marR="101600" marT="101600" marB="101600" horzOverflow="overflow">
                    <a:lnL w="12700">
                      <a:solidFill>
                        <a:srgbClr val="DDDDDD"/>
                      </a:solidFill>
                      <a:miter lim="400000"/>
                    </a:lnL>
                    <a:lnR w="12700">
                      <a:solidFill>
                        <a:schemeClr val="accent4">
                          <a:satOff val="-2935"/>
                          <a:lumOff val="-10235"/>
                        </a:schemeClr>
                      </a:solidFill>
                      <a:miter lim="400000"/>
                    </a:lnR>
                    <a:lnT w="12700">
                      <a:solidFill>
                        <a:srgbClr val="DDDDDD"/>
                      </a:solidFill>
                      <a:miter lim="400000"/>
                    </a:lnT>
                    <a:lnB w="12700">
                      <a:solidFill>
                        <a:srgbClr val="DDDDDD"/>
                      </a:solidFill>
                      <a:miter lim="400000"/>
                    </a:lnB>
                    <a:noFill/>
                  </a:tcPr>
                </a:tc>
                <a:tc>
                  <a:txBody>
                    <a:bodyPr/>
                    <a:lstStyle/>
                    <a:p>
                      <a:pPr algn="l" defTabSz="457200">
                        <a:defRPr sz="1100">
                          <a:solidFill>
                            <a:srgbClr val="000088"/>
                          </a:solidFill>
                          <a:latin typeface="Menlo"/>
                          <a:ea typeface="Menlo"/>
                          <a:cs typeface="Menlo"/>
                          <a:sym typeface="Menlo"/>
                        </a:defRPr>
                      </a:pPr>
                      <a:r>
                        <a:t>import</a:t>
                      </a:r>
                      <a:r>
                        <a:rPr>
                          <a:solidFill>
                            <a:srgbClr val="313131"/>
                          </a:solidFill>
                        </a:rPr>
                        <a:t> pandas </a:t>
                      </a:r>
                      <a:r>
                        <a:t>as</a:t>
                      </a:r>
                      <a:r>
                        <a:rPr>
                          <a:solidFill>
                            <a:srgbClr val="313131"/>
                          </a:solidFill>
                        </a:rPr>
                        <a:t> pd</a:t>
                      </a:r>
                    </a:p>
                    <a:p>
                      <a:pPr algn="l" defTabSz="457200">
                        <a:defRPr sz="1100">
                          <a:solidFill>
                            <a:srgbClr val="313131"/>
                          </a:solidFill>
                          <a:latin typeface="Menlo"/>
                          <a:ea typeface="Menlo"/>
                          <a:cs typeface="Menlo"/>
                          <a:sym typeface="Menlo"/>
                        </a:defRPr>
                      </a:pPr>
                      <a:r>
                        <a:t>data </a:t>
                      </a:r>
                      <a:r>
                        <a:rPr>
                          <a:solidFill>
                            <a:srgbClr val="666600"/>
                          </a:solidFill>
                        </a:rPr>
                        <a:t>=</a:t>
                      </a:r>
                      <a:r>
                        <a:t> </a:t>
                      </a:r>
                      <a:r>
                        <a:rPr>
                          <a:solidFill>
                            <a:srgbClr val="666600"/>
                          </a:solidFill>
                        </a:rPr>
                        <a:t>[</a:t>
                      </a:r>
                      <a:r>
                        <a:rPr>
                          <a:solidFill>
                            <a:srgbClr val="006666"/>
                          </a:solidFill>
                        </a:rPr>
                        <a:t>1</a:t>
                      </a:r>
                      <a:r>
                        <a:rPr>
                          <a:solidFill>
                            <a:srgbClr val="666600"/>
                          </a:solidFill>
                        </a:rPr>
                        <a:t>,</a:t>
                      </a:r>
                      <a:r>
                        <a:rPr>
                          <a:solidFill>
                            <a:srgbClr val="006666"/>
                          </a:solidFill>
                        </a:rPr>
                        <a:t>2</a:t>
                      </a:r>
                      <a:r>
                        <a:rPr>
                          <a:solidFill>
                            <a:srgbClr val="666600"/>
                          </a:solidFill>
                        </a:rPr>
                        <a:t>,</a:t>
                      </a:r>
                      <a:r>
                        <a:rPr>
                          <a:solidFill>
                            <a:srgbClr val="006666"/>
                          </a:solidFill>
                        </a:rPr>
                        <a:t>3</a:t>
                      </a:r>
                      <a:r>
                        <a:rPr>
                          <a:solidFill>
                            <a:srgbClr val="666600"/>
                          </a:solidFill>
                        </a:rPr>
                        <a:t>,</a:t>
                      </a:r>
                      <a:r>
                        <a:rPr>
                          <a:solidFill>
                            <a:srgbClr val="006666"/>
                          </a:solidFill>
                        </a:rPr>
                        <a:t>4</a:t>
                      </a:r>
                      <a:r>
                        <a:rPr>
                          <a:solidFill>
                            <a:srgbClr val="666600"/>
                          </a:solidFill>
                        </a:rPr>
                        <a:t>,</a:t>
                      </a:r>
                      <a:r>
                        <a:rPr>
                          <a:solidFill>
                            <a:srgbClr val="006666"/>
                          </a:solidFill>
                        </a:rPr>
                        <a:t>5</a:t>
                      </a:r>
                      <a:r>
                        <a:rPr>
                          <a:solidFill>
                            <a:srgbClr val="666600"/>
                          </a:solidFill>
                        </a:rPr>
                        <a:t>]</a:t>
                      </a:r>
                    </a:p>
                    <a:p>
                      <a:pPr algn="l" defTabSz="457200">
                        <a:defRPr sz="1100">
                          <a:solidFill>
                            <a:srgbClr val="313131"/>
                          </a:solidFill>
                          <a:latin typeface="Menlo"/>
                          <a:ea typeface="Menlo"/>
                          <a:cs typeface="Menlo"/>
                          <a:sym typeface="Menlo"/>
                        </a:defRPr>
                      </a:pPr>
                      <a:r>
                        <a:t>df </a:t>
                      </a:r>
                      <a:r>
                        <a:rPr>
                          <a:solidFill>
                            <a:srgbClr val="666600"/>
                          </a:solidFill>
                        </a:rPr>
                        <a:t>=</a:t>
                      </a:r>
                      <a:r>
                        <a:t> pd</a:t>
                      </a:r>
                      <a:r>
                        <a:rPr>
                          <a:solidFill>
                            <a:srgbClr val="666600"/>
                          </a:solidFill>
                        </a:rPr>
                        <a:t>.</a:t>
                      </a:r>
                      <a:r>
                        <a:rPr>
                          <a:solidFill>
                            <a:srgbClr val="7F0055"/>
                          </a:solidFill>
                        </a:rPr>
                        <a:t>DataFrame</a:t>
                      </a:r>
                      <a:r>
                        <a:rPr>
                          <a:solidFill>
                            <a:srgbClr val="666600"/>
                          </a:solidFill>
                        </a:rPr>
                        <a:t>(</a:t>
                      </a:r>
                      <a:r>
                        <a:t>data</a:t>
                      </a:r>
                      <a:r>
                        <a:rPr>
                          <a:solidFill>
                            <a:srgbClr val="666600"/>
                          </a:solidFill>
                        </a:rPr>
                        <a:t>)</a:t>
                      </a:r>
                    </a:p>
                    <a:p>
                      <a:pPr algn="l" defTabSz="457200">
                        <a:defRPr sz="1100">
                          <a:solidFill>
                            <a:srgbClr val="000088"/>
                          </a:solidFill>
                          <a:latin typeface="Menlo"/>
                          <a:ea typeface="Menlo"/>
                          <a:cs typeface="Menlo"/>
                          <a:sym typeface="Menlo"/>
                        </a:defRPr>
                      </a:pPr>
                      <a:r>
                        <a:t>print</a:t>
                      </a:r>
                      <a:r>
                        <a:rPr>
                          <a:solidFill>
                            <a:srgbClr val="313131"/>
                          </a:solidFill>
                        </a:rPr>
                        <a:t> df</a:t>
                      </a:r>
                    </a:p>
                  </a:txBody>
                  <a:tcPr marL="101600" marR="101600" marT="101600" marB="101600" horzOverflow="overflow">
                    <a:lnL w="12700">
                      <a:solidFill>
                        <a:schemeClr val="accent4">
                          <a:satOff val="-2935"/>
                          <a:lumOff val="-10235"/>
                        </a:schemeClr>
                      </a:solidFill>
                      <a:miter lim="400000"/>
                    </a:lnL>
                    <a:lnR w="12700">
                      <a:solidFill>
                        <a:schemeClr val="accent4">
                          <a:satOff val="-2935"/>
                          <a:lumOff val="-10235"/>
                        </a:schemeClr>
                      </a:solidFill>
                      <a:miter lim="400000"/>
                    </a:lnR>
                    <a:lnT w="12700">
                      <a:solidFill>
                        <a:srgbClr val="DDDDDD"/>
                      </a:solidFill>
                      <a:miter lim="400000"/>
                    </a:lnT>
                    <a:lnB w="12700">
                      <a:solidFill>
                        <a:srgbClr val="DDDDDD"/>
                      </a:solidFill>
                      <a:miter lim="400000"/>
                    </a:lnB>
                    <a:noFill/>
                  </a:tcPr>
                </a:tc>
                <a:extLst>
                  <a:ext uri="{0D108BD9-81ED-4DB2-BD59-A6C34878D82A}">
                    <a16:rowId xmlns:a16="http://schemas.microsoft.com/office/drawing/2014/main" val="10002"/>
                  </a:ext>
                </a:extLst>
              </a:tr>
              <a:tr h="1371600">
                <a:tc>
                  <a:txBody>
                    <a:bodyPr/>
                    <a:lstStyle/>
                    <a:p>
                      <a:pPr algn="l" defTabSz="457200">
                        <a:defRPr sz="1800">
                          <a:solidFill>
                            <a:srgbClr val="000000"/>
                          </a:solidFill>
                        </a:defRPr>
                      </a:pPr>
                      <a:r>
                        <a:rPr sz="1200" b="1">
                          <a:solidFill>
                            <a:srgbClr val="313131"/>
                          </a:solidFill>
                          <a:latin typeface="Verdana"/>
                          <a:ea typeface="Verdana"/>
                          <a:cs typeface="Verdana"/>
                          <a:sym typeface="Verdana"/>
                        </a:rPr>
                        <a:t>Panel</a:t>
                      </a:r>
                    </a:p>
                  </a:txBody>
                  <a:tcPr marL="101600" marR="101600" marT="101600" marB="101600" horzOverflow="overflow">
                    <a:lnL w="12700">
                      <a:solidFill>
                        <a:schemeClr val="accent4">
                          <a:satOff val="-2935"/>
                          <a:lumOff val="-10235"/>
                        </a:schemeClr>
                      </a:solidFill>
                      <a:miter lim="400000"/>
                    </a:lnL>
                    <a:lnR w="12700">
                      <a:solidFill>
                        <a:srgbClr val="DDDDDD"/>
                      </a:solidFill>
                      <a:miter lim="400000"/>
                    </a:lnR>
                    <a:lnT w="12700">
                      <a:solidFill>
                        <a:srgbClr val="DDDDDD"/>
                      </a:solidFill>
                      <a:miter lim="400000"/>
                    </a:lnT>
                    <a:lnB w="12700">
                      <a:solidFill>
                        <a:schemeClr val="accent4">
                          <a:satOff val="-2935"/>
                          <a:lumOff val="-10235"/>
                        </a:schemeClr>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3</a:t>
                      </a:r>
                    </a:p>
                  </a:txBody>
                  <a:tcPr marL="101600" marR="101600" marT="101600" marB="101600" horzOverflow="overflow">
                    <a:lnL w="12700">
                      <a:solidFill>
                        <a:srgbClr val="DDDDDD"/>
                      </a:solidFill>
                      <a:miter lim="400000"/>
                    </a:lnL>
                    <a:lnR w="12700">
                      <a:solidFill>
                        <a:srgbClr val="DDDDDD"/>
                      </a:solidFill>
                      <a:miter lim="400000"/>
                    </a:lnR>
                    <a:lnT w="12700">
                      <a:solidFill>
                        <a:srgbClr val="DDDDDD"/>
                      </a:solidFill>
                      <a:miter lim="400000"/>
                    </a:lnT>
                    <a:lnB w="12700">
                      <a:solidFill>
                        <a:schemeClr val="accent4">
                          <a:satOff val="-2935"/>
                          <a:lumOff val="-10235"/>
                        </a:schemeClr>
                      </a:solidFill>
                      <a:miter lim="400000"/>
                    </a:lnB>
                    <a:noFill/>
                  </a:tcPr>
                </a:tc>
                <a:tc>
                  <a:txBody>
                    <a:bodyPr/>
                    <a:lstStyle/>
                    <a:p>
                      <a:pPr algn="l" defTabSz="457200">
                        <a:defRPr sz="1800">
                          <a:solidFill>
                            <a:srgbClr val="000000"/>
                          </a:solidFill>
                        </a:defRPr>
                      </a:pPr>
                      <a:r>
                        <a:rPr sz="1200">
                          <a:solidFill>
                            <a:srgbClr val="313131"/>
                          </a:solidFill>
                          <a:latin typeface="Verdana"/>
                          <a:ea typeface="Verdana"/>
                          <a:cs typeface="Verdana"/>
                          <a:sym typeface="Verdana"/>
                        </a:rPr>
                        <a:t>General 3D labeled, size-mutable array.</a:t>
                      </a:r>
                    </a:p>
                  </a:txBody>
                  <a:tcPr marL="101600" marR="101600" marT="101600" marB="101600" horzOverflow="overflow">
                    <a:lnL w="12700">
                      <a:solidFill>
                        <a:srgbClr val="DDDDDD"/>
                      </a:solidFill>
                      <a:miter lim="400000"/>
                    </a:lnL>
                    <a:lnR w="12700">
                      <a:solidFill>
                        <a:schemeClr val="accent4">
                          <a:satOff val="-2935"/>
                          <a:lumOff val="-10235"/>
                        </a:schemeClr>
                      </a:solidFill>
                      <a:miter lim="400000"/>
                    </a:lnR>
                    <a:lnT w="12700">
                      <a:solidFill>
                        <a:srgbClr val="DDDDDD"/>
                      </a:solidFill>
                      <a:miter lim="400000"/>
                    </a:lnT>
                    <a:lnB w="12700">
                      <a:solidFill>
                        <a:schemeClr val="accent4">
                          <a:satOff val="-2935"/>
                          <a:lumOff val="-10235"/>
                        </a:schemeClr>
                      </a:solidFill>
                      <a:miter lim="400000"/>
                    </a:lnB>
                    <a:noFill/>
                  </a:tcPr>
                </a:tc>
                <a:tc>
                  <a:txBody>
                    <a:bodyPr/>
                    <a:lstStyle/>
                    <a:p>
                      <a:pPr algn="l" defTabSz="457200">
                        <a:defRPr sz="1100">
                          <a:solidFill>
                            <a:srgbClr val="880000"/>
                          </a:solidFill>
                          <a:latin typeface="Menlo"/>
                          <a:ea typeface="Menlo"/>
                          <a:cs typeface="Menlo"/>
                          <a:sym typeface="Menlo"/>
                        </a:defRPr>
                      </a:pPr>
                      <a:r>
                        <a:t># creating an empty panel</a:t>
                      </a:r>
                      <a:endParaRPr>
                        <a:solidFill>
                          <a:srgbClr val="313131"/>
                        </a:solidFill>
                      </a:endParaRPr>
                    </a:p>
                    <a:p>
                      <a:pPr algn="l" defTabSz="457200">
                        <a:defRPr sz="1100">
                          <a:solidFill>
                            <a:srgbClr val="000088"/>
                          </a:solidFill>
                          <a:latin typeface="Menlo"/>
                          <a:ea typeface="Menlo"/>
                          <a:cs typeface="Menlo"/>
                          <a:sym typeface="Menlo"/>
                        </a:defRPr>
                      </a:pPr>
                      <a:r>
                        <a:t>import</a:t>
                      </a:r>
                      <a:r>
                        <a:rPr>
                          <a:solidFill>
                            <a:srgbClr val="313131"/>
                          </a:solidFill>
                        </a:rPr>
                        <a:t> pandas </a:t>
                      </a:r>
                      <a:r>
                        <a:t>as</a:t>
                      </a:r>
                      <a:r>
                        <a:rPr>
                          <a:solidFill>
                            <a:srgbClr val="313131"/>
                          </a:solidFill>
                        </a:rPr>
                        <a:t> pd</a:t>
                      </a:r>
                    </a:p>
                    <a:p>
                      <a:pPr algn="l" defTabSz="457200">
                        <a:defRPr sz="1100">
                          <a:solidFill>
                            <a:srgbClr val="000088"/>
                          </a:solidFill>
                          <a:latin typeface="Menlo"/>
                          <a:ea typeface="Menlo"/>
                          <a:cs typeface="Menlo"/>
                          <a:sym typeface="Menlo"/>
                        </a:defRPr>
                      </a:pPr>
                      <a:r>
                        <a:t>import</a:t>
                      </a:r>
                      <a:r>
                        <a:rPr>
                          <a:solidFill>
                            <a:srgbClr val="313131"/>
                          </a:solidFill>
                        </a:rPr>
                        <a:t> numpy </a:t>
                      </a:r>
                      <a:r>
                        <a:t>as</a:t>
                      </a:r>
                      <a:r>
                        <a:rPr>
                          <a:solidFill>
                            <a:srgbClr val="313131"/>
                          </a:solidFill>
                        </a:rPr>
                        <a:t> np</a:t>
                      </a:r>
                    </a:p>
                    <a:p>
                      <a:pPr algn="l" defTabSz="457200">
                        <a:defRPr sz="1100">
                          <a:solidFill>
                            <a:srgbClr val="313131"/>
                          </a:solidFill>
                          <a:latin typeface="Menlo"/>
                          <a:ea typeface="Menlo"/>
                          <a:cs typeface="Menlo"/>
                          <a:sym typeface="Menlo"/>
                        </a:defRPr>
                      </a:pPr>
                      <a:endParaRPr>
                        <a:solidFill>
                          <a:srgbClr val="313131"/>
                        </a:solidFill>
                      </a:endParaRPr>
                    </a:p>
                    <a:p>
                      <a:pPr algn="l" defTabSz="457200">
                        <a:defRPr sz="1100">
                          <a:solidFill>
                            <a:srgbClr val="313131"/>
                          </a:solidFill>
                          <a:latin typeface="Menlo"/>
                          <a:ea typeface="Menlo"/>
                          <a:cs typeface="Menlo"/>
                          <a:sym typeface="Menlo"/>
                        </a:defRPr>
                      </a:pPr>
                      <a:r>
                        <a:t>data </a:t>
                      </a:r>
                      <a:r>
                        <a:rPr>
                          <a:solidFill>
                            <a:srgbClr val="666600"/>
                          </a:solidFill>
                        </a:rPr>
                        <a:t>=</a:t>
                      </a:r>
                      <a:r>
                        <a:t> np</a:t>
                      </a:r>
                      <a:r>
                        <a:rPr>
                          <a:solidFill>
                            <a:srgbClr val="666600"/>
                          </a:solidFill>
                        </a:rPr>
                        <a:t>.</a:t>
                      </a:r>
                      <a:r>
                        <a:t>random</a:t>
                      </a:r>
                      <a:r>
                        <a:rPr>
                          <a:solidFill>
                            <a:srgbClr val="666600"/>
                          </a:solidFill>
                        </a:rPr>
                        <a:t>.</a:t>
                      </a:r>
                      <a:r>
                        <a:t>rand</a:t>
                      </a:r>
                      <a:r>
                        <a:rPr>
                          <a:solidFill>
                            <a:srgbClr val="666600"/>
                          </a:solidFill>
                        </a:rPr>
                        <a:t>(</a:t>
                      </a:r>
                      <a:r>
                        <a:rPr>
                          <a:solidFill>
                            <a:srgbClr val="006666"/>
                          </a:solidFill>
                        </a:rPr>
                        <a:t>2</a:t>
                      </a:r>
                      <a:r>
                        <a:rPr>
                          <a:solidFill>
                            <a:srgbClr val="666600"/>
                          </a:solidFill>
                        </a:rPr>
                        <a:t>,</a:t>
                      </a:r>
                      <a:r>
                        <a:rPr>
                          <a:solidFill>
                            <a:srgbClr val="006666"/>
                          </a:solidFill>
                        </a:rPr>
                        <a:t>4</a:t>
                      </a:r>
                      <a:r>
                        <a:rPr>
                          <a:solidFill>
                            <a:srgbClr val="666600"/>
                          </a:solidFill>
                        </a:rPr>
                        <a:t>,</a:t>
                      </a:r>
                      <a:r>
                        <a:rPr>
                          <a:solidFill>
                            <a:srgbClr val="006666"/>
                          </a:solidFill>
                        </a:rPr>
                        <a:t>5</a:t>
                      </a:r>
                      <a:r>
                        <a:rPr>
                          <a:solidFill>
                            <a:srgbClr val="666600"/>
                          </a:solidFill>
                        </a:rPr>
                        <a:t>)</a:t>
                      </a:r>
                    </a:p>
                    <a:p>
                      <a:pPr algn="l" defTabSz="457200">
                        <a:defRPr sz="1100">
                          <a:solidFill>
                            <a:srgbClr val="313131"/>
                          </a:solidFill>
                          <a:latin typeface="Menlo"/>
                          <a:ea typeface="Menlo"/>
                          <a:cs typeface="Menlo"/>
                          <a:sym typeface="Menlo"/>
                        </a:defRPr>
                      </a:pPr>
                      <a:r>
                        <a:t>p </a:t>
                      </a:r>
                      <a:r>
                        <a:rPr>
                          <a:solidFill>
                            <a:srgbClr val="666600"/>
                          </a:solidFill>
                        </a:rPr>
                        <a:t>=</a:t>
                      </a:r>
                      <a:r>
                        <a:t> pd</a:t>
                      </a:r>
                      <a:r>
                        <a:rPr>
                          <a:solidFill>
                            <a:srgbClr val="666600"/>
                          </a:solidFill>
                        </a:rPr>
                        <a:t>.</a:t>
                      </a:r>
                      <a:r>
                        <a:rPr>
                          <a:solidFill>
                            <a:srgbClr val="7F0055"/>
                          </a:solidFill>
                        </a:rPr>
                        <a:t>Panel</a:t>
                      </a:r>
                      <a:r>
                        <a:rPr>
                          <a:solidFill>
                            <a:srgbClr val="666600"/>
                          </a:solidFill>
                        </a:rPr>
                        <a:t>(</a:t>
                      </a:r>
                      <a:r>
                        <a:t>data</a:t>
                      </a:r>
                      <a:r>
                        <a:rPr>
                          <a:solidFill>
                            <a:srgbClr val="666600"/>
                          </a:solidFill>
                        </a:rPr>
                        <a:t>)</a:t>
                      </a:r>
                    </a:p>
                    <a:p>
                      <a:pPr algn="l" defTabSz="457200">
                        <a:defRPr sz="1100">
                          <a:solidFill>
                            <a:srgbClr val="000088"/>
                          </a:solidFill>
                          <a:latin typeface="Menlo"/>
                          <a:ea typeface="Menlo"/>
                          <a:cs typeface="Menlo"/>
                          <a:sym typeface="Menlo"/>
                        </a:defRPr>
                      </a:pPr>
                      <a:r>
                        <a:t>print</a:t>
                      </a:r>
                      <a:r>
                        <a:rPr>
                          <a:solidFill>
                            <a:srgbClr val="313131"/>
                          </a:solidFill>
                        </a:rPr>
                        <a:t> p</a:t>
                      </a:r>
                    </a:p>
                  </a:txBody>
                  <a:tcPr marL="101600" marR="101600" marT="101600" marB="101600" horzOverflow="overflow">
                    <a:lnL w="12700">
                      <a:solidFill>
                        <a:schemeClr val="accent4">
                          <a:satOff val="-2935"/>
                          <a:lumOff val="-10235"/>
                        </a:schemeClr>
                      </a:solidFill>
                      <a:miter lim="400000"/>
                    </a:lnL>
                    <a:lnR w="12700">
                      <a:solidFill>
                        <a:schemeClr val="accent4">
                          <a:satOff val="-2935"/>
                          <a:lumOff val="-10235"/>
                        </a:schemeClr>
                      </a:solidFill>
                      <a:miter lim="400000"/>
                    </a:lnR>
                    <a:lnT w="12700">
                      <a:solidFill>
                        <a:srgbClr val="DDDDDD"/>
                      </a:solidFill>
                      <a:miter lim="400000"/>
                    </a:lnT>
                    <a:lnB w="12700">
                      <a:solidFill>
                        <a:schemeClr val="accent4">
                          <a:satOff val="-2935"/>
                          <a:lumOff val="-10235"/>
                        </a:schemeClr>
                      </a:solidFill>
                      <a:miter lim="400000"/>
                    </a:lnB>
                    <a:no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231" name="Google Shape;202;p32"/>
          <p:cNvSpPr txBox="1">
            <a:spLocks noGrp="1"/>
          </p:cNvSpPr>
          <p:nvPr>
            <p:ph type="body" idx="4294967295"/>
          </p:nvPr>
        </p:nvSpPr>
        <p:spPr>
          <a:xfrm>
            <a:off x="311699" y="912375"/>
            <a:ext cx="8520602" cy="3339001"/>
          </a:xfrm>
          <a:prstGeom prst="rect">
            <a:avLst/>
          </a:prstGeom>
        </p:spPr>
        <p:txBody>
          <a:bodyPr/>
          <a:lstStyle/>
          <a:p>
            <a:pPr marL="0" indent="0">
              <a:buSzTx/>
              <a:buNone/>
              <a:defRPr sz="2400">
                <a:solidFill>
                  <a:srgbClr val="000000"/>
                </a:solidFill>
              </a:defRPr>
            </a:pPr>
            <a:r>
              <a:t>Using your dataset, answer these questions:</a:t>
            </a:r>
          </a:p>
          <a:p>
            <a:pPr indent="-381000">
              <a:spcBef>
                <a:spcPts val="1600"/>
              </a:spcBef>
              <a:buClr>
                <a:srgbClr val="000000"/>
              </a:buClr>
              <a:buSzPts val="2400"/>
              <a:buFontTx/>
              <a:buAutoNum type="arabicPeriod"/>
              <a:defRPr sz="2400">
                <a:solidFill>
                  <a:srgbClr val="000000"/>
                </a:solidFill>
              </a:defRPr>
            </a:pPr>
            <a:r>
              <a:t>What is the </a:t>
            </a:r>
            <a:r>
              <a:rPr u="sng"/>
              <a:t>maximum</a:t>
            </a:r>
            <a:r>
              <a:t> donation in the data?</a:t>
            </a:r>
          </a:p>
          <a:p>
            <a:pPr indent="-381000">
              <a:buClr>
                <a:srgbClr val="000000"/>
              </a:buClr>
              <a:buSzPts val="2400"/>
              <a:buFontTx/>
              <a:buAutoNum type="arabicPeriod"/>
              <a:defRPr sz="2400">
                <a:solidFill>
                  <a:srgbClr val="000000"/>
                </a:solidFill>
              </a:defRPr>
            </a:pPr>
            <a:r>
              <a:t>What is the </a:t>
            </a:r>
            <a:r>
              <a:rPr u="sng"/>
              <a:t>most common</a:t>
            </a:r>
            <a:r>
              <a:t> occupation of people who donate this amount?</a:t>
            </a:r>
          </a:p>
          <a:p>
            <a:pPr indent="-381000">
              <a:buClr>
                <a:srgbClr val="000000"/>
              </a:buClr>
              <a:buSzPts val="2400"/>
              <a:buFontTx/>
              <a:buAutoNum type="arabicPeriod"/>
              <a:defRPr sz="2400">
                <a:solidFill>
                  <a:srgbClr val="000000"/>
                </a:solidFill>
              </a:defRPr>
            </a:pPr>
            <a:r>
              <a:t>In what </a:t>
            </a:r>
            <a:r>
              <a:rPr u="sng"/>
              <a:t>zip code</a:t>
            </a:r>
            <a:r>
              <a:t> do the </a:t>
            </a:r>
            <a:r>
              <a:rPr u="sng"/>
              <a:t>most people</a:t>
            </a:r>
            <a:r>
              <a:t> in part (2) live?</a:t>
            </a:r>
          </a:p>
        </p:txBody>
      </p:sp>
      <p:sp>
        <p:nvSpPr>
          <p:cNvPr id="232" name="4  Pandas"/>
          <p:cNvSpPr txBox="1"/>
          <p:nvPr/>
        </p:nvSpPr>
        <p:spPr>
          <a:xfrm>
            <a:off x="473519" y="241300"/>
            <a:ext cx="1751204"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graphicFrame>
        <p:nvGraphicFramePr>
          <p:cNvPr id="235" name="Table"/>
          <p:cNvGraphicFramePr/>
          <p:nvPr/>
        </p:nvGraphicFramePr>
        <p:xfrm>
          <a:off x="445273" y="685856"/>
          <a:ext cx="8068974" cy="3777513"/>
        </p:xfrm>
        <a:graphic>
          <a:graphicData uri="http://schemas.openxmlformats.org/drawingml/2006/table">
            <a:tbl>
              <a:tblPr bandRow="1">
                <a:tableStyleId>{4C3C2611-4C71-4FC5-86AE-919BDF0F9419}</a:tableStyleId>
              </a:tblPr>
              <a:tblGrid>
                <a:gridCol w="5408085">
                  <a:extLst>
                    <a:ext uri="{9D8B030D-6E8A-4147-A177-3AD203B41FA5}">
                      <a16:colId xmlns:a16="http://schemas.microsoft.com/office/drawing/2014/main" val="20000"/>
                    </a:ext>
                  </a:extLst>
                </a:gridCol>
                <a:gridCol w="2660889">
                  <a:extLst>
                    <a:ext uri="{9D8B030D-6E8A-4147-A177-3AD203B41FA5}">
                      <a16:colId xmlns:a16="http://schemas.microsoft.com/office/drawing/2014/main" val="20001"/>
                    </a:ext>
                  </a:extLst>
                </a:gridCol>
              </a:tblGrid>
              <a:tr h="663591">
                <a:tc>
                  <a:txBody>
                    <a:bodyPr/>
                    <a:lstStyle/>
                    <a:p>
                      <a:pPr algn="l">
                        <a:defRPr sz="1800">
                          <a:solidFill>
                            <a:srgbClr val="000000"/>
                          </a:solidFill>
                        </a:defRPr>
                      </a:pPr>
                      <a:r>
                        <a:rPr sz="1500">
                          <a:solidFill>
                            <a:srgbClr val="2A3990"/>
                          </a:solidFill>
                          <a:latin typeface="Menlo"/>
                          <a:ea typeface="Menlo"/>
                          <a:cs typeface="Menlo"/>
                          <a:sym typeface="Menlo"/>
                        </a:rPr>
                        <a:t>data = pd.Series([1,2,4,6,0,85,45,7,53,321,4,32,2355,6])</a:t>
                      </a:r>
                    </a:p>
                  </a:txBody>
                  <a:tcPr marL="0" marR="0" marT="0" marB="0" anchor="ctr" horzOverflow="overflow"/>
                </a:tc>
                <a:tc>
                  <a:txBody>
                    <a:bodyPr/>
                    <a:lstStyle/>
                    <a:p>
                      <a:pPr algn="l">
                        <a:defRPr sz="1800">
                          <a:solidFill>
                            <a:srgbClr val="000000"/>
                          </a:solidFill>
                        </a:defRPr>
                      </a:pPr>
                      <a:r>
                        <a:rPr sz="1400">
                          <a:solidFill>
                            <a:srgbClr val="2A3990"/>
                          </a:solidFill>
                          <a:sym typeface="Arial"/>
                        </a:rPr>
                        <a:t># Let’s experiment with this series</a:t>
                      </a:r>
                    </a:p>
                  </a:txBody>
                  <a:tcPr marL="0" marR="0" marT="0" marB="0" anchor="ctr" horzOverflow="overflow"/>
                </a:tc>
                <a:extLst>
                  <a:ext uri="{0D108BD9-81ED-4DB2-BD59-A6C34878D82A}">
                    <a16:rowId xmlns:a16="http://schemas.microsoft.com/office/drawing/2014/main" val="10000"/>
                  </a:ext>
                </a:extLst>
              </a:tr>
              <a:tr h="601094">
                <a:tc>
                  <a:txBody>
                    <a:bodyPr/>
                    <a:lstStyle/>
                    <a:p>
                      <a:pPr algn="l">
                        <a:defRPr sz="1800">
                          <a:solidFill>
                            <a:srgbClr val="000000"/>
                          </a:solidFill>
                        </a:defRPr>
                      </a:pPr>
                      <a:r>
                        <a:rPr sz="1500">
                          <a:solidFill>
                            <a:srgbClr val="2A3990"/>
                          </a:solidFill>
                          <a:latin typeface="Menlo"/>
                          <a:ea typeface="Menlo"/>
                          <a:cs typeface="Menlo"/>
                          <a:sym typeface="Menlo"/>
                        </a:rPr>
                        <a:t>data[data &lt; 10]</a:t>
                      </a:r>
                    </a:p>
                  </a:txBody>
                  <a:tcPr marL="0" marR="0" marT="0" marB="0" anchor="ctr" horzOverflow="overflow"/>
                </a:tc>
                <a:tc>
                  <a:txBody>
                    <a:bodyPr/>
                    <a:lstStyle/>
                    <a:p>
                      <a:pPr algn="l">
                        <a:defRPr sz="1400">
                          <a:sym typeface="Arial"/>
                        </a:defRPr>
                      </a:pPr>
                      <a:r>
                        <a:t># select values &lt; 10</a:t>
                      </a:r>
                    </a:p>
                  </a:txBody>
                  <a:tcPr marL="0" marR="0" marT="0" marB="0" anchor="ctr" horzOverflow="overflow"/>
                </a:tc>
                <a:extLst>
                  <a:ext uri="{0D108BD9-81ED-4DB2-BD59-A6C34878D82A}">
                    <a16:rowId xmlns:a16="http://schemas.microsoft.com/office/drawing/2014/main" val="10001"/>
                  </a:ext>
                </a:extLst>
              </a:tr>
              <a:tr h="601094">
                <a:tc>
                  <a:txBody>
                    <a:bodyPr/>
                    <a:lstStyle/>
                    <a:p>
                      <a:pPr algn="l">
                        <a:defRPr sz="1800">
                          <a:solidFill>
                            <a:srgbClr val="000000"/>
                          </a:solidFill>
                        </a:defRPr>
                      </a:pPr>
                      <a:r>
                        <a:rPr sz="1500">
                          <a:solidFill>
                            <a:srgbClr val="2A3990"/>
                          </a:solidFill>
                          <a:latin typeface="Menlo"/>
                          <a:ea typeface="Menlo"/>
                          <a:cs typeface="Menlo"/>
                          <a:sym typeface="Menlo"/>
                        </a:rPr>
                        <a:t>data[(data &lt; 10) &amp; (data &gt; 5)]</a:t>
                      </a:r>
                    </a:p>
                  </a:txBody>
                  <a:tcPr marL="0" marR="0" marT="0" marB="0" anchor="ctr" horzOverflow="overflow"/>
                </a:tc>
                <a:tc>
                  <a:txBody>
                    <a:bodyPr/>
                    <a:lstStyle/>
                    <a:p>
                      <a:pPr algn="l">
                        <a:defRPr sz="1800">
                          <a:solidFill>
                            <a:srgbClr val="000000"/>
                          </a:solidFill>
                        </a:defRPr>
                      </a:pPr>
                      <a:r>
                        <a:rPr sz="1400">
                          <a:solidFill>
                            <a:srgbClr val="2A3990"/>
                          </a:solidFill>
                          <a:sym typeface="Arial"/>
                        </a:rPr>
                        <a:t># how ‘bout a range with keywords</a:t>
                      </a:r>
                    </a:p>
                  </a:txBody>
                  <a:tcPr marL="0" marR="0" marT="0" marB="0" anchor="ctr" horzOverflow="overflow"/>
                </a:tc>
                <a:extLst>
                  <a:ext uri="{0D108BD9-81ED-4DB2-BD59-A6C34878D82A}">
                    <a16:rowId xmlns:a16="http://schemas.microsoft.com/office/drawing/2014/main" val="10002"/>
                  </a:ext>
                </a:extLst>
              </a:tr>
              <a:tr h="1268196">
                <a:tc>
                  <a:txBody>
                    <a:bodyPr/>
                    <a:lstStyle/>
                    <a:p>
                      <a:pPr algn="l">
                        <a:defRPr sz="1800">
                          <a:solidFill>
                            <a:srgbClr val="000000"/>
                          </a:solidFill>
                        </a:defRPr>
                      </a:pPr>
                      <a:r>
                        <a:rPr sz="1500">
                          <a:solidFill>
                            <a:srgbClr val="2A3990"/>
                          </a:solidFill>
                          <a:latin typeface="Menlo"/>
                          <a:ea typeface="Menlo"/>
                          <a:cs typeface="Menlo"/>
                          <a:sym typeface="Menlo"/>
                        </a:rPr>
                        <a:t>data[data &lt; 10][data &gt; 5]</a:t>
                      </a:r>
                    </a:p>
                  </a:txBody>
                  <a:tcPr marL="0" marR="0" marT="0" marB="0" anchor="ctr" horzOverflow="overflow"/>
                </a:tc>
                <a:tc>
                  <a:txBody>
                    <a:bodyPr/>
                    <a:lstStyle/>
                    <a:p>
                      <a:pPr algn="l">
                        <a:defRPr sz="1400">
                          <a:sym typeface="Arial"/>
                        </a:defRPr>
                      </a:pPr>
                      <a:r>
                        <a:t># same result but “chained”</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&gt;&gt;&gt; data[(data &lt; 10) &amp; (data &gt; 5)]</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3    6</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7    7</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dtype: int64</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&gt;&gt;&gt; data[data &lt; 10][data &gt; 5]</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3    6</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7    7</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latin typeface="Andale Mono"/>
                          <a:ea typeface="Andale Mono"/>
                          <a:cs typeface="Andale Mono"/>
                          <a:sym typeface="Andale Mono"/>
                        </a:defRPr>
                      </a:pPr>
                      <a:r>
                        <a:t>dtype: int64</a:t>
                      </a:r>
                    </a:p>
                  </a:txBody>
                  <a:tcPr marL="0" marR="0" marT="0" marB="0" anchor="ctr" horzOverflow="overflow"/>
                </a:tc>
                <a:extLst>
                  <a:ext uri="{0D108BD9-81ED-4DB2-BD59-A6C34878D82A}">
                    <a16:rowId xmlns:a16="http://schemas.microsoft.com/office/drawing/2014/main" val="10003"/>
                  </a:ext>
                </a:extLst>
              </a:tr>
              <a:tr h="601094">
                <a:tc>
                  <a:txBody>
                    <a:bodyPr/>
                    <a:lstStyle/>
                    <a:p>
                      <a:pPr algn="l">
                        <a:defRPr sz="1500">
                          <a:latin typeface="Menlo"/>
                          <a:ea typeface="Menlo"/>
                          <a:cs typeface="Menlo"/>
                          <a:sym typeface="Menlo"/>
                        </a:defRPr>
                      </a:pPr>
                      <a:r>
                        <a:t># using booleans as counter:</a:t>
                      </a:r>
                    </a:p>
                    <a:p>
                      <a:pPr algn="l">
                        <a:defRPr sz="1500">
                          <a:latin typeface="Menlo"/>
                          <a:ea typeface="Menlo"/>
                          <a:cs typeface="Menlo"/>
                          <a:sym typeface="Menlo"/>
                        </a:defRPr>
                      </a:pPr>
                      <a:r>
                        <a:t>(data &gt; 5).sum()</a:t>
                      </a:r>
                    </a:p>
                  </a:txBody>
                  <a:tcPr marL="0" marR="0" marT="0" marB="0" anchor="ctr" horzOverflow="overflow"/>
                </a:tc>
                <a:tc>
                  <a:txBody>
                    <a:bodyPr/>
                    <a:lstStyle/>
                    <a:p>
                      <a:pPr algn="l">
                        <a:defRPr sz="1800">
                          <a:solidFill>
                            <a:srgbClr val="000000"/>
                          </a:solidFill>
                        </a:defRPr>
                      </a:pPr>
                      <a:r>
                        <a:rPr sz="1400">
                          <a:solidFill>
                            <a:srgbClr val="2A3990"/>
                          </a:solidFill>
                          <a:sym typeface="Arial"/>
                        </a:rPr>
                        <a:t># True = 1; False = 0</a:t>
                      </a:r>
                    </a:p>
                  </a:txBody>
                  <a:tcPr marL="0" marR="0" marT="0" marB="0" anchor="ctr" horzOverflow="overflow"/>
                </a:tc>
                <a:extLst>
                  <a:ext uri="{0D108BD9-81ED-4DB2-BD59-A6C34878D82A}">
                    <a16:rowId xmlns:a16="http://schemas.microsoft.com/office/drawing/2014/main" val="10004"/>
                  </a:ext>
                </a:extLst>
              </a:tr>
            </a:tbl>
          </a:graphicData>
        </a:graphic>
      </p:graphicFrame>
      <p:sp>
        <p:nvSpPr>
          <p:cNvPr id="236" name="4  Pandas"/>
          <p:cNvSpPr txBox="1"/>
          <p:nvPr/>
        </p:nvSpPr>
        <p:spPr>
          <a:xfrm>
            <a:off x="473519" y="241300"/>
            <a:ext cx="1751204"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graphicFrame>
        <p:nvGraphicFramePr>
          <p:cNvPr id="241" name="Table"/>
          <p:cNvGraphicFramePr/>
          <p:nvPr/>
        </p:nvGraphicFramePr>
        <p:xfrm>
          <a:off x="405515" y="776502"/>
          <a:ext cx="7734930" cy="3366845"/>
        </p:xfrm>
        <a:graphic>
          <a:graphicData uri="http://schemas.openxmlformats.org/drawingml/2006/table">
            <a:tbl>
              <a:tblPr bandRow="1">
                <a:tableStyleId>{4C3C2611-4C71-4FC5-86AE-919BDF0F9419}</a:tableStyleId>
              </a:tblPr>
              <a:tblGrid>
                <a:gridCol w="3867465">
                  <a:extLst>
                    <a:ext uri="{9D8B030D-6E8A-4147-A177-3AD203B41FA5}">
                      <a16:colId xmlns:a16="http://schemas.microsoft.com/office/drawing/2014/main" val="20000"/>
                    </a:ext>
                  </a:extLst>
                </a:gridCol>
                <a:gridCol w="3867465">
                  <a:extLst>
                    <a:ext uri="{9D8B030D-6E8A-4147-A177-3AD203B41FA5}">
                      <a16:colId xmlns:a16="http://schemas.microsoft.com/office/drawing/2014/main" val="20001"/>
                    </a:ext>
                  </a:extLst>
                </a:gridCol>
              </a:tblGrid>
              <a:tr h="219800">
                <a:tc gridSpan="2">
                  <a:txBody>
                    <a:bodyPr/>
                    <a:lstStyle/>
                    <a:p>
                      <a:pPr algn="l">
                        <a:defRPr sz="1800">
                          <a:solidFill>
                            <a:srgbClr val="000000"/>
                          </a:solidFill>
                        </a:defRPr>
                      </a:pPr>
                      <a:r>
                        <a:rPr>
                          <a:solidFill>
                            <a:srgbClr val="2A3990"/>
                          </a:solidFill>
                          <a:sym typeface="Arial"/>
                        </a:rPr>
                        <a:t>Slicing &amp; Manipulating</a:t>
                      </a:r>
                    </a:p>
                  </a:txBody>
                  <a:tcPr marL="0" marR="0" marT="0" marB="0" anchor="ctr" horzOverflow="overflow">
                    <a:solidFill>
                      <a:srgbClr val="DECBCF"/>
                    </a:solidFill>
                  </a:tcPr>
                </a:tc>
                <a:tc hMerge="1">
                  <a:txBody>
                    <a:bodyPr/>
                    <a:lstStyle/>
                    <a:p>
                      <a:endParaRPr lang="en-US"/>
                    </a:p>
                  </a:txBody>
                  <a:tcPr/>
                </a:tc>
                <a:extLst>
                  <a:ext uri="{0D108BD9-81ED-4DB2-BD59-A6C34878D82A}">
                    <a16:rowId xmlns:a16="http://schemas.microsoft.com/office/drawing/2014/main" val="10000"/>
                  </a:ext>
                </a:extLst>
              </a:tr>
              <a:tr h="618505">
                <a:tc>
                  <a:txBody>
                    <a:bodyPr/>
                    <a:lstStyle/>
                    <a:p>
                      <a:pPr algn="l">
                        <a:defRPr sz="1800">
                          <a:solidFill>
                            <a:srgbClr val="000000"/>
                          </a:solidFill>
                        </a:defRPr>
                      </a:pPr>
                      <a:r>
                        <a:rPr>
                          <a:solidFill>
                            <a:srgbClr val="2A3990"/>
                          </a:solidFill>
                          <a:latin typeface="Menlo"/>
                          <a:ea typeface="Menlo"/>
                          <a:cs typeface="Menlo"/>
                          <a:sym typeface="Menlo"/>
                        </a:rPr>
                        <a:t>d5 = data.head().copy()</a:t>
                      </a:r>
                    </a:p>
                  </a:txBody>
                  <a:tcPr marL="0" marR="0" marT="0" marB="0" anchor="ctr" horzOverflow="overflow">
                    <a:solidFill>
                      <a:srgbClr val="EFE7E8"/>
                    </a:solidFill>
                  </a:tcPr>
                </a:tc>
                <a:tc>
                  <a:txBody>
                    <a:bodyPr/>
                    <a:lstStyle/>
                    <a:p>
                      <a:pPr algn="l">
                        <a:defRPr sz="1800">
                          <a:solidFill>
                            <a:srgbClr val="000000"/>
                          </a:solidFill>
                        </a:defRPr>
                      </a:pPr>
                      <a:r>
                        <a:rPr>
                          <a:solidFill>
                            <a:srgbClr val="2A3990"/>
                          </a:solidFill>
                          <a:sym typeface="Arial"/>
                        </a:rPr>
                        <a:t># make a copy … for safety!</a:t>
                      </a:r>
                    </a:p>
                  </a:txBody>
                  <a:tcPr marL="0" marR="0" marT="0" marB="0" anchor="ctr" horzOverflow="overflow">
                    <a:solidFill>
                      <a:srgbClr val="EFE7E8"/>
                    </a:solidFill>
                  </a:tcPr>
                </a:tc>
                <a:extLst>
                  <a:ext uri="{0D108BD9-81ED-4DB2-BD59-A6C34878D82A}">
                    <a16:rowId xmlns:a16="http://schemas.microsoft.com/office/drawing/2014/main" val="10001"/>
                  </a:ext>
                </a:extLst>
              </a:tr>
              <a:tr h="618505">
                <a:tc>
                  <a:txBody>
                    <a:bodyPr/>
                    <a:lstStyle/>
                    <a:p>
                      <a:pPr algn="l">
                        <a:defRPr sz="1800">
                          <a:solidFill>
                            <a:srgbClr val="000000"/>
                          </a:solidFill>
                        </a:defRPr>
                      </a:pPr>
                      <a:r>
                        <a:rPr>
                          <a:solidFill>
                            <a:srgbClr val="2A3990"/>
                          </a:solidFill>
                          <a:latin typeface="Menlo"/>
                          <a:ea typeface="Menlo"/>
                          <a:cs typeface="Menlo"/>
                          <a:sym typeface="Menlo"/>
                        </a:rPr>
                        <a:t>d6 = data.head(70).copy()</a:t>
                      </a:r>
                    </a:p>
                  </a:txBody>
                  <a:tcPr marL="0" marR="0" marT="0" marB="0" anchor="ctr" horzOverflow="overflow">
                    <a:solidFill>
                      <a:srgbClr val="DECBCF"/>
                    </a:solidFill>
                  </a:tcPr>
                </a:tc>
                <a:tc>
                  <a:txBody>
                    <a:bodyPr/>
                    <a:lstStyle/>
                    <a:p>
                      <a:pPr algn="l">
                        <a:defRPr sz="1800">
                          <a:solidFill>
                            <a:srgbClr val="000000"/>
                          </a:solidFill>
                        </a:defRPr>
                      </a:pPr>
                      <a:r>
                        <a:rPr>
                          <a:solidFill>
                            <a:srgbClr val="2A3990"/>
                          </a:solidFill>
                          <a:sym typeface="Arial"/>
                        </a:rPr>
                        <a:t># specify the size of the head (ceiling, e.g., up to 70)</a:t>
                      </a:r>
                    </a:p>
                  </a:txBody>
                  <a:tcPr marL="0" marR="0" marT="0" marB="0" anchor="ctr" horzOverflow="overflow">
                    <a:solidFill>
                      <a:srgbClr val="DECBCF"/>
                    </a:solidFill>
                  </a:tcPr>
                </a:tc>
                <a:extLst>
                  <a:ext uri="{0D108BD9-81ED-4DB2-BD59-A6C34878D82A}">
                    <a16:rowId xmlns:a16="http://schemas.microsoft.com/office/drawing/2014/main" val="10002"/>
                  </a:ext>
                </a:extLst>
              </a:tr>
              <a:tr h="618505">
                <a:tc>
                  <a:txBody>
                    <a:bodyPr/>
                    <a:lstStyle/>
                    <a:p>
                      <a:pPr algn="l">
                        <a:defRPr sz="1800">
                          <a:solidFill>
                            <a:srgbClr val="000000"/>
                          </a:solidFill>
                        </a:defRPr>
                      </a:pPr>
                      <a:r>
                        <a:rPr>
                          <a:solidFill>
                            <a:srgbClr val="2A3990"/>
                          </a:solidFill>
                          <a:latin typeface="Menlo"/>
                          <a:ea typeface="Menlo"/>
                          <a:cs typeface="Menlo"/>
                          <a:sym typeface="Menlo"/>
                        </a:rPr>
                        <a:t>data[0:10:2]</a:t>
                      </a:r>
                    </a:p>
                  </a:txBody>
                  <a:tcPr marL="0" marR="0" marT="0" marB="0" anchor="ctr" horzOverflow="overflow">
                    <a:solidFill>
                      <a:srgbClr val="EFE7E8"/>
                    </a:solidFill>
                  </a:tcPr>
                </a:tc>
                <a:tc>
                  <a:txBody>
                    <a:bodyPr/>
                    <a:lstStyle/>
                    <a:p>
                      <a:pPr algn="l">
                        <a:defRPr sz="1800">
                          <a:solidFill>
                            <a:srgbClr val="000000"/>
                          </a:solidFill>
                        </a:defRPr>
                      </a:pPr>
                      <a:r>
                        <a:rPr>
                          <a:solidFill>
                            <a:srgbClr val="2A3990"/>
                          </a:solidFill>
                          <a:sym typeface="Arial"/>
                        </a:rPr>
                        <a:t>$ standard slicing - [start:end (exclusive):step]</a:t>
                      </a:r>
                    </a:p>
                  </a:txBody>
                  <a:tcPr marL="0" marR="0" marT="0" marB="0" anchor="ctr" horzOverflow="overflow">
                    <a:solidFill>
                      <a:srgbClr val="EFE7E8"/>
                    </a:solidFill>
                  </a:tcPr>
                </a:tc>
                <a:extLst>
                  <a:ext uri="{0D108BD9-81ED-4DB2-BD59-A6C34878D82A}">
                    <a16:rowId xmlns:a16="http://schemas.microsoft.com/office/drawing/2014/main" val="10003"/>
                  </a:ext>
                </a:extLst>
              </a:tr>
              <a:tr h="618505">
                <a:tc>
                  <a:txBody>
                    <a:bodyPr/>
                    <a:lstStyle/>
                    <a:p>
                      <a:pPr algn="l">
                        <a:defRPr sz="1800">
                          <a:solidFill>
                            <a:srgbClr val="000000"/>
                          </a:solidFill>
                        </a:defRPr>
                      </a:pPr>
                      <a:r>
                        <a:rPr>
                          <a:solidFill>
                            <a:srgbClr val="2A3990"/>
                          </a:solidFill>
                          <a:latin typeface="Menlo"/>
                          <a:ea typeface="Menlo"/>
                          <a:cs typeface="Menlo"/>
                          <a:sym typeface="Menlo"/>
                        </a:rPr>
                        <a:t>data[0] = 10000</a:t>
                      </a:r>
                    </a:p>
                  </a:txBody>
                  <a:tcPr marL="0" marR="0" marT="0" marB="0" anchor="ctr" horzOverflow="overflow">
                    <a:solidFill>
                      <a:srgbClr val="DECBCF"/>
                    </a:solidFill>
                  </a:tcPr>
                </a:tc>
                <a:tc>
                  <a:txBody>
                    <a:bodyPr/>
                    <a:lstStyle/>
                    <a:p>
                      <a:pPr algn="l">
                        <a:defRPr sz="1800">
                          <a:solidFill>
                            <a:srgbClr val="000000"/>
                          </a:solidFill>
                        </a:defRPr>
                      </a:pPr>
                      <a:r>
                        <a:rPr>
                          <a:solidFill>
                            <a:srgbClr val="2A3990"/>
                          </a:solidFill>
                          <a:sym typeface="Arial"/>
                        </a:rPr>
                        <a:t># value replacement</a:t>
                      </a:r>
                    </a:p>
                  </a:txBody>
                  <a:tcPr marL="0" marR="0" marT="0" marB="0" anchor="ctr" horzOverflow="overflow">
                    <a:solidFill>
                      <a:srgbClr val="DECBCF"/>
                    </a:solidFill>
                  </a:tcPr>
                </a:tc>
                <a:extLst>
                  <a:ext uri="{0D108BD9-81ED-4DB2-BD59-A6C34878D82A}">
                    <a16:rowId xmlns:a16="http://schemas.microsoft.com/office/drawing/2014/main" val="10004"/>
                  </a:ext>
                </a:extLst>
              </a:tr>
              <a:tr h="618505">
                <a:tc>
                  <a:txBody>
                    <a:bodyPr/>
                    <a:lstStyle/>
                    <a:p>
                      <a:pPr algn="l">
                        <a:defRPr sz="1800">
                          <a:solidFill>
                            <a:srgbClr val="000000"/>
                          </a:solidFill>
                        </a:defRPr>
                      </a:pPr>
                      <a:r>
                        <a:rPr>
                          <a:solidFill>
                            <a:srgbClr val="2A3990"/>
                          </a:solidFill>
                          <a:latin typeface="Menlo"/>
                          <a:ea typeface="Menlo"/>
                          <a:cs typeface="Menlo"/>
                          <a:sym typeface="Menlo"/>
                        </a:rPr>
                        <a:t>d5_6 = pd.concat([d5, d6])</a:t>
                      </a:r>
                    </a:p>
                  </a:txBody>
                  <a:tcPr marL="0" marR="0" marT="0" marB="0" anchor="ctr" horzOverflow="overflow">
                    <a:solidFill>
                      <a:srgbClr val="EFE7E8"/>
                    </a:solidFill>
                  </a:tcPr>
                </a:tc>
                <a:tc>
                  <a:txBody>
                    <a:bodyPr/>
                    <a:lstStyle/>
                    <a:p>
                      <a:pPr algn="l">
                        <a:defRPr sz="1800">
                          <a:sym typeface="Arial"/>
                        </a:defRPr>
                      </a:pPr>
                      <a:endParaRPr/>
                    </a:p>
                  </a:txBody>
                  <a:tcPr marL="0" marR="0" marT="0" marB="0" anchor="ctr" horzOverflow="overflow">
                    <a:solidFill>
                      <a:srgbClr val="EFE7E8"/>
                    </a:solidFill>
                  </a:tcPr>
                </a:tc>
                <a:extLst>
                  <a:ext uri="{0D108BD9-81ED-4DB2-BD59-A6C34878D82A}">
                    <a16:rowId xmlns:a16="http://schemas.microsoft.com/office/drawing/2014/main" val="10005"/>
                  </a:ext>
                </a:extLst>
              </a:tr>
            </a:tbl>
          </a:graphicData>
        </a:graphic>
      </p:graphicFrame>
      <p:sp>
        <p:nvSpPr>
          <p:cNvPr id="242" name="4.  Pandas"/>
          <p:cNvSpPr txBox="1"/>
          <p:nvPr/>
        </p:nvSpPr>
        <p:spPr>
          <a:xfrm>
            <a:off x="219519" y="266700"/>
            <a:ext cx="1836929"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graphicFrame>
        <p:nvGraphicFramePr>
          <p:cNvPr id="245" name="Table"/>
          <p:cNvGraphicFramePr/>
          <p:nvPr/>
        </p:nvGraphicFramePr>
        <p:xfrm>
          <a:off x="431800" y="947787"/>
          <a:ext cx="8520600" cy="3251200"/>
        </p:xfrm>
        <a:graphic>
          <a:graphicData uri="http://schemas.openxmlformats.org/drawingml/2006/table">
            <a:tbl>
              <a:tblPr bandRow="1">
                <a:tableStyleId>{4C3C2611-4C71-4FC5-86AE-919BDF0F9419}</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210083">
                <a:tc gridSpan="2">
                  <a:txBody>
                    <a:bodyPr/>
                    <a:lstStyle/>
                    <a:p>
                      <a:pPr algn="l">
                        <a:defRPr sz="1400" b="1">
                          <a:sym typeface="Arial"/>
                        </a:defRPr>
                      </a:pPr>
                      <a:r>
                        <a:t>any</a:t>
                      </a:r>
                      <a:r>
                        <a:rPr b="0"/>
                        <a:t> and </a:t>
                      </a:r>
                      <a:r>
                        <a:t>all</a:t>
                      </a:r>
                      <a:r>
                        <a:rPr b="0"/>
                        <a:t> tests for series</a:t>
                      </a:r>
                    </a:p>
                  </a:txBody>
                  <a:tcPr marL="0" marR="0" marT="0" marB="0" anchor="ctr" horzOverflow="overflow">
                    <a:solidFill>
                      <a:srgbClr val="DECBCF"/>
                    </a:solidFill>
                  </a:tcPr>
                </a:tc>
                <a:tc hMerge="1">
                  <a:txBody>
                    <a:bodyPr/>
                    <a:lstStyle/>
                    <a:p>
                      <a:endParaRPr lang="en-US"/>
                    </a:p>
                  </a:txBody>
                  <a:tcPr/>
                </a:tc>
                <a:extLst>
                  <a:ext uri="{0D108BD9-81ED-4DB2-BD59-A6C34878D82A}">
                    <a16:rowId xmlns:a16="http://schemas.microsoft.com/office/drawing/2014/main" val="10000"/>
                  </a:ext>
                </a:extLst>
              </a:tr>
              <a:tr h="759460">
                <a:tc>
                  <a:txBody>
                    <a:bodyPr/>
                    <a:lstStyle/>
                    <a:p>
                      <a:pPr algn="l">
                        <a:defRPr sz="1800">
                          <a:solidFill>
                            <a:srgbClr val="000000"/>
                          </a:solidFill>
                        </a:defRPr>
                      </a:pPr>
                      <a:r>
                        <a:rPr sz="2200">
                          <a:solidFill>
                            <a:srgbClr val="2A3990"/>
                          </a:solidFill>
                          <a:latin typeface="Menlo"/>
                          <a:ea typeface="Menlo"/>
                          <a:cs typeface="Menlo"/>
                          <a:sym typeface="Menlo"/>
                        </a:rPr>
                        <a:t>data[data &lt; 10].any()</a:t>
                      </a:r>
                    </a:p>
                  </a:txBody>
                  <a:tcPr marL="0" marR="0" marT="0" marB="0" anchor="ctr" horzOverflow="overflow">
                    <a:solidFill>
                      <a:srgbClr val="EFE7E8"/>
                    </a:solidFill>
                  </a:tcPr>
                </a:tc>
                <a:tc>
                  <a:txBody>
                    <a:bodyPr/>
                    <a:lstStyle/>
                    <a:p>
                      <a:pPr algn="l">
                        <a:defRPr sz="1800">
                          <a:solidFill>
                            <a:srgbClr val="000000"/>
                          </a:solidFill>
                        </a:defRPr>
                      </a:pPr>
                      <a:r>
                        <a:rPr sz="1400">
                          <a:solidFill>
                            <a:srgbClr val="2A3990"/>
                          </a:solidFill>
                          <a:sym typeface="Arial"/>
                        </a:rPr>
                        <a:t># true</a:t>
                      </a:r>
                    </a:p>
                  </a:txBody>
                  <a:tcPr marL="0" marR="0" marT="0" marB="0" anchor="ctr" horzOverflow="overflow">
                    <a:solidFill>
                      <a:srgbClr val="EFE7E8"/>
                    </a:solidFill>
                  </a:tcPr>
                </a:tc>
                <a:extLst>
                  <a:ext uri="{0D108BD9-81ED-4DB2-BD59-A6C34878D82A}">
                    <a16:rowId xmlns:a16="http://schemas.microsoft.com/office/drawing/2014/main" val="10001"/>
                  </a:ext>
                </a:extLst>
              </a:tr>
              <a:tr h="759460">
                <a:tc>
                  <a:txBody>
                    <a:bodyPr/>
                    <a:lstStyle/>
                    <a:p>
                      <a:pPr algn="l">
                        <a:defRPr sz="1800">
                          <a:solidFill>
                            <a:srgbClr val="000000"/>
                          </a:solidFill>
                        </a:defRPr>
                      </a:pPr>
                      <a:r>
                        <a:rPr sz="2200">
                          <a:solidFill>
                            <a:srgbClr val="2A3990"/>
                          </a:solidFill>
                          <a:latin typeface="Menlo"/>
                          <a:ea typeface="Menlo"/>
                          <a:cs typeface="Menlo"/>
                          <a:sym typeface="Menlo"/>
                        </a:rPr>
                        <a:t>data[data &lt; 10].all()</a:t>
                      </a:r>
                    </a:p>
                  </a:txBody>
                  <a:tcPr marL="0" marR="0" marT="0" marB="0" anchor="ctr" horzOverflow="overflow">
                    <a:solidFill>
                      <a:srgbClr val="DECBCF"/>
                    </a:solidFill>
                  </a:tcPr>
                </a:tc>
                <a:tc>
                  <a:txBody>
                    <a:bodyPr/>
                    <a:lstStyle/>
                    <a:p>
                      <a:pPr algn="l">
                        <a:defRPr sz="1800">
                          <a:solidFill>
                            <a:srgbClr val="000000"/>
                          </a:solidFill>
                        </a:defRPr>
                      </a:pPr>
                      <a:r>
                        <a:rPr sz="1400">
                          <a:solidFill>
                            <a:srgbClr val="2A3990"/>
                          </a:solidFill>
                          <a:sym typeface="Arial"/>
                        </a:rPr>
                        <a:t># false</a:t>
                      </a:r>
                    </a:p>
                  </a:txBody>
                  <a:tcPr marL="0" marR="0" marT="0" marB="0" anchor="ctr" horzOverflow="overflow">
                    <a:solidFill>
                      <a:srgbClr val="DECBCF"/>
                    </a:solidFill>
                  </a:tcPr>
                </a:tc>
                <a:extLst>
                  <a:ext uri="{0D108BD9-81ED-4DB2-BD59-A6C34878D82A}">
                    <a16:rowId xmlns:a16="http://schemas.microsoft.com/office/drawing/2014/main" val="10002"/>
                  </a:ext>
                </a:extLst>
              </a:tr>
              <a:tr h="759460">
                <a:tc>
                  <a:txBody>
                    <a:bodyPr/>
                    <a:lstStyle/>
                    <a:p>
                      <a:pPr algn="l">
                        <a:defRPr sz="1800">
                          <a:solidFill>
                            <a:srgbClr val="000000"/>
                          </a:solidFill>
                        </a:defRPr>
                      </a:pPr>
                      <a:r>
                        <a:rPr sz="2200">
                          <a:solidFill>
                            <a:srgbClr val="2A3990"/>
                          </a:solidFill>
                          <a:latin typeface="Menlo"/>
                          <a:ea typeface="Menlo"/>
                          <a:cs typeface="Menlo"/>
                          <a:sym typeface="Menlo"/>
                        </a:rPr>
                        <a:t>(data &gt; 10000).any()</a:t>
                      </a:r>
                    </a:p>
                  </a:txBody>
                  <a:tcPr marL="0" marR="0" marT="0" marB="0" anchor="ctr" horzOverflow="overflow">
                    <a:solidFill>
                      <a:srgbClr val="EFE7E8"/>
                    </a:solidFill>
                  </a:tcPr>
                </a:tc>
                <a:tc>
                  <a:txBody>
                    <a:bodyPr/>
                    <a:lstStyle/>
                    <a:p>
                      <a:pPr algn="l">
                        <a:defRPr sz="1800">
                          <a:solidFill>
                            <a:srgbClr val="000000"/>
                          </a:solidFill>
                        </a:defRPr>
                      </a:pPr>
                      <a:r>
                        <a:rPr sz="1400">
                          <a:solidFill>
                            <a:srgbClr val="2A3990"/>
                          </a:solidFill>
                          <a:sym typeface="Arial"/>
                        </a:rPr>
                        <a:t># Alternatives … false</a:t>
                      </a:r>
                    </a:p>
                  </a:txBody>
                  <a:tcPr marL="0" marR="0" marT="0" marB="0" anchor="ctr" horzOverflow="overflow">
                    <a:solidFill>
                      <a:srgbClr val="EFE7E8"/>
                    </a:solidFill>
                  </a:tcPr>
                </a:tc>
                <a:extLst>
                  <a:ext uri="{0D108BD9-81ED-4DB2-BD59-A6C34878D82A}">
                    <a16:rowId xmlns:a16="http://schemas.microsoft.com/office/drawing/2014/main" val="10003"/>
                  </a:ext>
                </a:extLst>
              </a:tr>
              <a:tr h="759460">
                <a:tc>
                  <a:txBody>
                    <a:bodyPr/>
                    <a:lstStyle/>
                    <a:p>
                      <a:pPr algn="l">
                        <a:defRPr sz="1800">
                          <a:solidFill>
                            <a:srgbClr val="000000"/>
                          </a:solidFill>
                        </a:defRPr>
                      </a:pPr>
                      <a:r>
                        <a:rPr sz="2200">
                          <a:solidFill>
                            <a:srgbClr val="2A3990"/>
                          </a:solidFill>
                          <a:latin typeface="Menlo"/>
                          <a:ea typeface="Menlo"/>
                          <a:cs typeface="Menlo"/>
                          <a:sym typeface="Menlo"/>
                        </a:rPr>
                        <a:t>(data &gt; 0).all()</a:t>
                      </a:r>
                    </a:p>
                  </a:txBody>
                  <a:tcPr marL="0" marR="0" marT="0" marB="0" anchor="ctr" horzOverflow="overflow">
                    <a:solidFill>
                      <a:srgbClr val="DECBCF"/>
                    </a:solidFill>
                  </a:tcPr>
                </a:tc>
                <a:tc>
                  <a:txBody>
                    <a:bodyPr/>
                    <a:lstStyle/>
                    <a:p>
                      <a:pPr algn="l">
                        <a:defRPr sz="1800">
                          <a:solidFill>
                            <a:srgbClr val="000000"/>
                          </a:solidFill>
                        </a:defRPr>
                      </a:pPr>
                      <a:r>
                        <a:rPr sz="1400">
                          <a:solidFill>
                            <a:srgbClr val="2A3990"/>
                          </a:solidFill>
                          <a:sym typeface="Arial"/>
                        </a:rPr>
                        <a:t># false</a:t>
                      </a:r>
                    </a:p>
                  </a:txBody>
                  <a:tcPr marL="0" marR="0" marT="0" marB="0" anchor="ctr" horzOverflow="overflow">
                    <a:solidFill>
                      <a:srgbClr val="DECBCF"/>
                    </a:solidFill>
                  </a:tcPr>
                </a:tc>
                <a:extLst>
                  <a:ext uri="{0D108BD9-81ED-4DB2-BD59-A6C34878D82A}">
                    <a16:rowId xmlns:a16="http://schemas.microsoft.com/office/drawing/2014/main" val="10004"/>
                  </a:ext>
                </a:extLst>
              </a:tr>
            </a:tbl>
          </a:graphicData>
        </a:graphic>
      </p:graphicFrame>
      <p:sp>
        <p:nvSpPr>
          <p:cNvPr id="246" name="4.  Pandas"/>
          <p:cNvSpPr txBox="1"/>
          <p:nvPr/>
        </p:nvSpPr>
        <p:spPr>
          <a:xfrm>
            <a:off x="219519" y="177800"/>
            <a:ext cx="1836929"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Google Shape;97;p15"/>
          <p:cNvSpPr txBox="1">
            <a:spLocks noGrp="1"/>
          </p:cNvSpPr>
          <p:nvPr>
            <p:ph type="title"/>
          </p:nvPr>
        </p:nvSpPr>
        <p:spPr>
          <a:xfrm>
            <a:off x="311697" y="191057"/>
            <a:ext cx="8520605" cy="607803"/>
          </a:xfrm>
          <a:prstGeom prst="rect">
            <a:avLst/>
          </a:prstGeom>
        </p:spPr>
        <p:txBody>
          <a:bodyPr/>
          <a:lstStyle>
            <a:lvl1pPr defTabSz="859536">
              <a:defRPr sz="2538">
                <a:latin typeface="Playfair Display"/>
                <a:ea typeface="Playfair Display"/>
                <a:cs typeface="Playfair Display"/>
                <a:sym typeface="Playfair Display"/>
              </a:defRPr>
            </a:lvl1pPr>
          </a:lstStyle>
          <a:p>
            <a:r>
              <a:t>Agenda</a:t>
            </a:r>
          </a:p>
        </p:txBody>
      </p:sp>
      <p:sp>
        <p:nvSpPr>
          <p:cNvPr id="154" name="Google Shape;98;p15"/>
          <p:cNvSpPr txBox="1">
            <a:spLocks noGrp="1"/>
          </p:cNvSpPr>
          <p:nvPr>
            <p:ph type="body" idx="1"/>
          </p:nvPr>
        </p:nvSpPr>
        <p:spPr>
          <a:xfrm>
            <a:off x="311699" y="683774"/>
            <a:ext cx="8520602" cy="2461723"/>
          </a:xfrm>
          <a:prstGeom prst="rect">
            <a:avLst/>
          </a:prstGeom>
        </p:spPr>
        <p:txBody>
          <a:bodyPr>
            <a:normAutofit lnSpcReduction="10000"/>
          </a:bodyPr>
          <a:lstStyle/>
          <a:p>
            <a:pPr marL="0" indent="0" defTabSz="905255">
              <a:spcBef>
                <a:spcPts val="1500"/>
              </a:spcBef>
              <a:buSzTx/>
              <a:buNone/>
              <a:defRPr sz="2300">
                <a:solidFill>
                  <a:schemeClr val="accent1">
                    <a:lumOff val="-5843"/>
                  </a:schemeClr>
                </a:solidFill>
              </a:defRPr>
            </a:pPr>
            <a:r>
              <a:rPr dirty="0" smtClean="0"/>
              <a:t>Project </a:t>
            </a:r>
            <a:r>
              <a:rPr dirty="0"/>
              <a:t>2 </a:t>
            </a:r>
            <a:r>
              <a:rPr lang="en-US" dirty="0" smtClean="0"/>
              <a:t>–</a:t>
            </a:r>
            <a:r>
              <a:rPr dirty="0" smtClean="0"/>
              <a:t> </a:t>
            </a:r>
            <a:r>
              <a:rPr lang="en-US" dirty="0" smtClean="0"/>
              <a:t>Introduction</a:t>
            </a:r>
            <a:br>
              <a:rPr lang="en-US" dirty="0" smtClean="0"/>
            </a:br>
            <a:r>
              <a:rPr dirty="0" smtClean="0"/>
              <a:t>Project </a:t>
            </a:r>
            <a:r>
              <a:rPr dirty="0"/>
              <a:t>Team Coordination (10 minutes)</a:t>
            </a:r>
            <a:br>
              <a:rPr dirty="0"/>
            </a:br>
            <a:r>
              <a:rPr dirty="0"/>
              <a:t>Data Exploration and </a:t>
            </a:r>
            <a:r>
              <a:rPr dirty="0" smtClean="0"/>
              <a:t>Analysis</a:t>
            </a:r>
            <a:r>
              <a:rPr lang="en-US" dirty="0"/>
              <a:t/>
            </a:r>
            <a:br>
              <a:rPr lang="en-US" dirty="0"/>
            </a:br>
            <a:r>
              <a:rPr lang="en-US" dirty="0" smtClean="0"/>
              <a:t>Pandas</a:t>
            </a:r>
            <a:r>
              <a:rPr dirty="0"/>
              <a:t/>
            </a:r>
            <a:br>
              <a:rPr dirty="0"/>
            </a:br>
            <a:r>
              <a:rPr lang="en-US" dirty="0" smtClean="0"/>
              <a:t>Further </a:t>
            </a:r>
            <a:r>
              <a:rPr dirty="0" smtClean="0"/>
              <a:t>Team </a:t>
            </a:r>
            <a:r>
              <a:rPr dirty="0"/>
              <a:t>Discussions (as time allows)</a:t>
            </a:r>
            <a:br>
              <a:rPr dirty="0"/>
            </a:br>
            <a:endParaRPr dirty="0"/>
          </a:p>
        </p:txBody>
      </p:sp>
      <p:sp>
        <p:nvSpPr>
          <p:cNvPr id="155" name="Slide Number"/>
          <p:cNvSpPr txBox="1">
            <a:spLocks noGrp="1"/>
          </p:cNvSpPr>
          <p:nvPr>
            <p:ph type="sldNum" sz="quarter" idx="2"/>
          </p:nvPr>
        </p:nvSpPr>
        <p:spPr>
          <a:xfrm>
            <a:off x="7585822" y="4638110"/>
            <a:ext cx="268845"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56" name="Remember the guides for Numpy and Pandas in our resources area:"/>
          <p:cNvSpPr txBox="1"/>
          <p:nvPr/>
        </p:nvSpPr>
        <p:spPr>
          <a:xfrm>
            <a:off x="410572" y="3183917"/>
            <a:ext cx="6886501"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300">
                <a:latin typeface="Xingkai SC Light"/>
                <a:ea typeface="Xingkai SC Light"/>
                <a:cs typeface="Xingkai SC Light"/>
                <a:sym typeface="Xingkai SC Light"/>
              </a:defRPr>
            </a:lvl1pPr>
          </a:lstStyle>
          <a:p>
            <a:r>
              <a:rPr dirty="0"/>
              <a:t>Remember the guides for Numpy and Pandas in our </a:t>
            </a:r>
            <a:endParaRPr lang="en-US" dirty="0" smtClean="0"/>
          </a:p>
          <a:p>
            <a:r>
              <a:rPr dirty="0" smtClean="0"/>
              <a:t>resources area</a:t>
            </a:r>
            <a:r>
              <a:rPr lang="en-US" dirty="0"/>
              <a:t>!</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graphicFrame>
        <p:nvGraphicFramePr>
          <p:cNvPr id="249" name="Table"/>
          <p:cNvGraphicFramePr/>
          <p:nvPr/>
        </p:nvGraphicFramePr>
        <p:xfrm>
          <a:off x="503065" y="763802"/>
          <a:ext cx="7205374" cy="3632984"/>
        </p:xfrm>
        <a:graphic>
          <a:graphicData uri="http://schemas.openxmlformats.org/drawingml/2006/table">
            <a:tbl>
              <a:tblPr bandRow="1">
                <a:tableStyleId>{4C3C2611-4C71-4FC5-86AE-919BDF0F9419}</a:tableStyleId>
              </a:tblPr>
              <a:tblGrid>
                <a:gridCol w="3602687">
                  <a:extLst>
                    <a:ext uri="{9D8B030D-6E8A-4147-A177-3AD203B41FA5}">
                      <a16:colId xmlns:a16="http://schemas.microsoft.com/office/drawing/2014/main" val="20000"/>
                    </a:ext>
                  </a:extLst>
                </a:gridCol>
                <a:gridCol w="3602687">
                  <a:extLst>
                    <a:ext uri="{9D8B030D-6E8A-4147-A177-3AD203B41FA5}">
                      <a16:colId xmlns:a16="http://schemas.microsoft.com/office/drawing/2014/main" val="20001"/>
                    </a:ext>
                  </a:extLst>
                </a:gridCol>
              </a:tblGrid>
              <a:tr h="436371">
                <a:tc>
                  <a:txBody>
                    <a:bodyPr/>
                    <a:lstStyle/>
                    <a:p>
                      <a:pPr algn="l">
                        <a:defRPr sz="1800">
                          <a:solidFill>
                            <a:srgbClr val="000000"/>
                          </a:solidFill>
                        </a:defRPr>
                      </a:pPr>
                      <a:r>
                        <a:rPr sz="2100">
                          <a:solidFill>
                            <a:srgbClr val="2A3990"/>
                          </a:solidFill>
                          <a:latin typeface="Menlo"/>
                          <a:ea typeface="Menlo"/>
                          <a:cs typeface="Menlo"/>
                          <a:sym typeface="Menlo"/>
                        </a:rPr>
                        <a:t>len(data)</a:t>
                      </a:r>
                    </a:p>
                  </a:txBody>
                  <a:tcPr marL="0" marR="0" marT="0" marB="0" anchor="ctr" horzOverflow="overflow"/>
                </a:tc>
                <a:tc>
                  <a:txBody>
                    <a:bodyPr/>
                    <a:lstStyle/>
                    <a:p>
                      <a:pPr algn="l">
                        <a:defRPr sz="1400">
                          <a:sym typeface="Arial"/>
                        </a:defRPr>
                      </a:pPr>
                      <a:endParaRPr/>
                    </a:p>
                  </a:txBody>
                  <a:tcPr marL="0" marR="0" marT="0" marB="0" anchor="ctr" horzOverflow="overflow"/>
                </a:tc>
                <a:extLst>
                  <a:ext uri="{0D108BD9-81ED-4DB2-BD59-A6C34878D82A}">
                    <a16:rowId xmlns:a16="http://schemas.microsoft.com/office/drawing/2014/main" val="10000"/>
                  </a:ext>
                </a:extLst>
              </a:tr>
              <a:tr h="1738289">
                <a:tc>
                  <a:txBody>
                    <a:bodyPr/>
                    <a:lstStyle/>
                    <a:p>
                      <a:pPr algn="l">
                        <a:defRPr sz="2100">
                          <a:latin typeface="Menlo"/>
                          <a:ea typeface="Menlo"/>
                          <a:cs typeface="Menlo"/>
                          <a:sym typeface="Menlo"/>
                        </a:defRPr>
                      </a:pPr>
                      <a:r>
                        <a:t>data.mean()</a:t>
                      </a:r>
                    </a:p>
                    <a:p>
                      <a:pPr algn="l">
                        <a:defRPr sz="2100">
                          <a:latin typeface="Menlo"/>
                          <a:ea typeface="Menlo"/>
                          <a:cs typeface="Menlo"/>
                          <a:sym typeface="Menlo"/>
                        </a:defRPr>
                      </a:pPr>
                      <a:r>
                        <a:t>data.mode()</a:t>
                      </a:r>
                    </a:p>
                    <a:p>
                      <a:pPr algn="l">
                        <a:defRPr sz="2100">
                          <a:latin typeface="Menlo"/>
                          <a:ea typeface="Menlo"/>
                          <a:cs typeface="Menlo"/>
                          <a:sym typeface="Menlo"/>
                        </a:defRPr>
                      </a:pPr>
                      <a:r>
                        <a:t>data.median()</a:t>
                      </a:r>
                    </a:p>
                    <a:p>
                      <a:pPr algn="l">
                        <a:defRPr sz="2100">
                          <a:latin typeface="Menlo"/>
                          <a:ea typeface="Menlo"/>
                          <a:cs typeface="Menlo"/>
                          <a:sym typeface="Menlo"/>
                        </a:defRPr>
                      </a:pPr>
                      <a:r>
                        <a:t>data.count()</a:t>
                      </a:r>
                    </a:p>
                    <a:p>
                      <a:pPr algn="l">
                        <a:defRPr sz="2100">
                          <a:latin typeface="Menlo"/>
                          <a:ea typeface="Menlo"/>
                          <a:cs typeface="Menlo"/>
                          <a:sym typeface="Menlo"/>
                        </a:defRPr>
                      </a:pPr>
                      <a:r>
                        <a:t>data.std()</a:t>
                      </a:r>
                    </a:p>
                    <a:p>
                      <a:pPr algn="l">
                        <a:defRPr sz="2100">
                          <a:latin typeface="Menlo"/>
                          <a:ea typeface="Menlo"/>
                          <a:cs typeface="Menlo"/>
                          <a:sym typeface="Menlo"/>
                        </a:defRPr>
                      </a:pPr>
                      <a:r>
                        <a:t>data.unique()</a:t>
                      </a:r>
                    </a:p>
                  </a:txBody>
                  <a:tcPr marL="0" marR="0" marT="0" marB="0" anchor="ctr" horzOverflow="overflow"/>
                </a:tc>
                <a:tc>
                  <a:txBody>
                    <a:bodyPr/>
                    <a:lstStyle/>
                    <a:p>
                      <a:pPr algn="l">
                        <a:defRPr sz="1400">
                          <a:sym typeface="Arial"/>
                        </a:defRPr>
                      </a:pPr>
                      <a:r>
                        <a:t># can get individual “measures of </a:t>
                      </a:r>
                    </a:p>
                    <a:p>
                      <a:pPr algn="l">
                        <a:defRPr sz="1400">
                          <a:sym typeface="Arial"/>
                        </a:defRPr>
                      </a:pPr>
                      <a:r>
                        <a:t># central tendency … or use </a:t>
                      </a:r>
                    </a:p>
                    <a:p>
                      <a:pPr algn="l">
                        <a:defRPr sz="1400">
                          <a:sym typeface="Arial"/>
                        </a:defRPr>
                      </a:pPr>
                      <a:r>
                        <a:t># </a:t>
                      </a:r>
                      <a:r>
                        <a:rPr b="1"/>
                        <a:t>describe()</a:t>
                      </a:r>
                      <a:r>
                        <a:t> for the whole thing!</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&gt;&gt;&gt; data.describe()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count       16.000000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mean       640.312500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std       2496.070718</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min          0.000000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25%          2.000000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50%          4.000000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75%         16.500000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max      10000.000000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Andale Mono"/>
                          <a:ea typeface="Andale Mono"/>
                          <a:cs typeface="Andale Mono"/>
                          <a:sym typeface="Andale Mono"/>
                        </a:defRPr>
                      </a:pPr>
                      <a:r>
                        <a:t>dtype: float64</a:t>
                      </a:r>
                    </a:p>
                  </a:txBody>
                  <a:tcPr marL="0" marR="0" marT="0" marB="0" anchor="ctr" horzOverflow="overflow"/>
                </a:tc>
                <a:extLst>
                  <a:ext uri="{0D108BD9-81ED-4DB2-BD59-A6C34878D82A}">
                    <a16:rowId xmlns:a16="http://schemas.microsoft.com/office/drawing/2014/main" val="10001"/>
                  </a:ext>
                </a:extLst>
              </a:tr>
              <a:tr h="436371">
                <a:tc>
                  <a:txBody>
                    <a:bodyPr/>
                    <a:lstStyle/>
                    <a:p>
                      <a:pPr algn="l">
                        <a:defRPr sz="1800">
                          <a:solidFill>
                            <a:srgbClr val="000000"/>
                          </a:solidFill>
                        </a:defRPr>
                      </a:pPr>
                      <a:r>
                        <a:rPr sz="2100">
                          <a:solidFill>
                            <a:srgbClr val="2A3990"/>
                          </a:solidFill>
                          <a:latin typeface="Menlo"/>
                          <a:ea typeface="Menlo"/>
                          <a:cs typeface="Menlo"/>
                          <a:sym typeface="Menlo"/>
                        </a:rPr>
                        <a:t>data.value_counts()</a:t>
                      </a:r>
                    </a:p>
                  </a:txBody>
                  <a:tcPr marL="0" marR="0" marT="0" marB="0" anchor="ctr" horzOverflow="overflow"/>
                </a:tc>
                <a:tc>
                  <a:txBody>
                    <a:bodyPr/>
                    <a:lstStyle/>
                    <a:p>
                      <a:pPr algn="l">
                        <a:defRPr sz="1800">
                          <a:solidFill>
                            <a:srgbClr val="000000"/>
                          </a:solidFill>
                        </a:defRPr>
                      </a:pPr>
                      <a:r>
                        <a:rPr sz="1400">
                          <a:solidFill>
                            <a:srgbClr val="2A3990"/>
                          </a:solidFill>
                          <a:sym typeface="Arial"/>
                        </a:rPr>
                        <a:t># super useful … experiment</a:t>
                      </a:r>
                    </a:p>
                  </a:txBody>
                  <a:tcPr marL="0" marR="0" marT="0" marB="0" anchor="ctr" horzOverflow="overflow"/>
                </a:tc>
                <a:extLst>
                  <a:ext uri="{0D108BD9-81ED-4DB2-BD59-A6C34878D82A}">
                    <a16:rowId xmlns:a16="http://schemas.microsoft.com/office/drawing/2014/main" val="10002"/>
                  </a:ext>
                </a:extLst>
              </a:tr>
              <a:tr h="443762">
                <a:tc>
                  <a:txBody>
                    <a:bodyPr/>
                    <a:lstStyle/>
                    <a:p>
                      <a:pPr algn="l">
                        <a:defRPr sz="1800">
                          <a:solidFill>
                            <a:srgbClr val="000000"/>
                          </a:solidFill>
                        </a:defRPr>
                      </a:pPr>
                      <a:r>
                        <a:rPr sz="2100">
                          <a:solidFill>
                            <a:srgbClr val="2A3990"/>
                          </a:solidFill>
                          <a:latin typeface="Menlo"/>
                          <a:ea typeface="Menlo"/>
                          <a:cs typeface="Menlo"/>
                          <a:sym typeface="Menlo"/>
                        </a:rPr>
                        <a:t>data.shape</a:t>
                      </a:r>
                    </a:p>
                  </a:txBody>
                  <a:tcPr marL="0" marR="0" marT="0" marB="0" anchor="ctr" horzOverflow="overflow"/>
                </a:tc>
                <a:tc>
                  <a:txBody>
                    <a:bodyPr/>
                    <a:lstStyle/>
                    <a:p>
                      <a:pPr algn="l">
                        <a:defRPr sz="1400">
                          <a:sym typeface="Arial"/>
                        </a:defRPr>
                      </a:pPr>
                      <a:r>
                        <a:t># note that this is an </a:t>
                      </a:r>
                      <a:r>
                        <a:rPr i="1"/>
                        <a:t>attribute</a:t>
                      </a:r>
                      <a:r>
                        <a:t>, </a:t>
                      </a:r>
                    </a:p>
                    <a:p>
                      <a:pPr algn="l">
                        <a:defRPr sz="1400">
                          <a:sym typeface="Arial"/>
                        </a:defRPr>
                      </a:pPr>
                      <a:r>
                        <a:t># not a </a:t>
                      </a:r>
                      <a:r>
                        <a:rPr i="1"/>
                        <a:t>method</a:t>
                      </a:r>
                      <a:r>
                        <a:t>.</a:t>
                      </a:r>
                    </a:p>
                  </a:txBody>
                  <a:tcPr marL="0" marR="0" marT="0" marB="0" anchor="ctr" horzOverflow="overflow"/>
                </a:tc>
                <a:extLst>
                  <a:ext uri="{0D108BD9-81ED-4DB2-BD59-A6C34878D82A}">
                    <a16:rowId xmlns:a16="http://schemas.microsoft.com/office/drawing/2014/main" val="10003"/>
                  </a:ext>
                </a:extLst>
              </a:tr>
            </a:tbl>
          </a:graphicData>
        </a:graphic>
      </p:graphicFrame>
      <p:sp>
        <p:nvSpPr>
          <p:cNvPr id="250" name="4.  Pandas"/>
          <p:cNvSpPr txBox="1"/>
          <p:nvPr/>
        </p:nvSpPr>
        <p:spPr>
          <a:xfrm>
            <a:off x="219519" y="177800"/>
            <a:ext cx="1836929"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graphicFrame>
        <p:nvGraphicFramePr>
          <p:cNvPr id="253" name="Table"/>
          <p:cNvGraphicFramePr/>
          <p:nvPr/>
        </p:nvGraphicFramePr>
        <p:xfrm>
          <a:off x="524785" y="625637"/>
          <a:ext cx="8426630" cy="3825240"/>
        </p:xfrm>
        <a:graphic>
          <a:graphicData uri="http://schemas.openxmlformats.org/drawingml/2006/table">
            <a:tbl>
              <a:tblPr bandRow="1">
                <a:tableStyleId>{4C3C2611-4C71-4FC5-86AE-919BDF0F9419}</a:tableStyleId>
              </a:tblPr>
              <a:tblGrid>
                <a:gridCol w="4213315">
                  <a:extLst>
                    <a:ext uri="{9D8B030D-6E8A-4147-A177-3AD203B41FA5}">
                      <a16:colId xmlns:a16="http://schemas.microsoft.com/office/drawing/2014/main" val="20000"/>
                    </a:ext>
                  </a:extLst>
                </a:gridCol>
                <a:gridCol w="4213315">
                  <a:extLst>
                    <a:ext uri="{9D8B030D-6E8A-4147-A177-3AD203B41FA5}">
                      <a16:colId xmlns:a16="http://schemas.microsoft.com/office/drawing/2014/main" val="20001"/>
                    </a:ext>
                  </a:extLst>
                </a:gridCol>
              </a:tblGrid>
              <a:tr h="545592">
                <a:tc>
                  <a:txBody>
                    <a:bodyPr/>
                    <a:lstStyle/>
                    <a:p>
                      <a:pPr algn="l">
                        <a:defRPr sz="1800">
                          <a:solidFill>
                            <a:srgbClr val="000000"/>
                          </a:solidFill>
                        </a:defRPr>
                      </a:pPr>
                      <a:r>
                        <a:rPr>
                          <a:solidFill>
                            <a:srgbClr val="2A3990"/>
                          </a:solidFill>
                          <a:latin typeface="Menlo"/>
                          <a:ea typeface="Menlo"/>
                          <a:cs typeface="Menlo"/>
                          <a:sym typeface="Menlo"/>
                        </a:rPr>
                        <a:t>data[10]</a:t>
                      </a:r>
                    </a:p>
                  </a:txBody>
                  <a:tcPr marL="0" marR="0" marT="0" marB="0" anchor="ctr" horzOverflow="overflow"/>
                </a:tc>
                <a:tc>
                  <a:txBody>
                    <a:bodyPr/>
                    <a:lstStyle/>
                    <a:p>
                      <a:pPr algn="l">
                        <a:defRPr sz="1800">
                          <a:solidFill>
                            <a:srgbClr val="000000"/>
                          </a:solidFill>
                        </a:defRPr>
                      </a:pPr>
                      <a:r>
                        <a:rPr>
                          <a:solidFill>
                            <a:srgbClr val="2A3990"/>
                          </a:solidFill>
                          <a:sym typeface="Arial"/>
                        </a:rPr>
                        <a:t># by single index names</a:t>
                      </a:r>
                    </a:p>
                  </a:txBody>
                  <a:tcPr marL="0" marR="0" marT="0" marB="0" anchor="ctr" horzOverflow="overflow"/>
                </a:tc>
                <a:extLst>
                  <a:ext uri="{0D108BD9-81ED-4DB2-BD59-A6C34878D82A}">
                    <a16:rowId xmlns:a16="http://schemas.microsoft.com/office/drawing/2014/main" val="10000"/>
                  </a:ext>
                </a:extLst>
              </a:tr>
              <a:tr h="545592">
                <a:tc>
                  <a:txBody>
                    <a:bodyPr/>
                    <a:lstStyle/>
                    <a:p>
                      <a:pPr algn="l">
                        <a:defRPr sz="1800">
                          <a:solidFill>
                            <a:srgbClr val="000000"/>
                          </a:solidFill>
                        </a:defRPr>
                      </a:pPr>
                      <a:r>
                        <a:rPr>
                          <a:solidFill>
                            <a:srgbClr val="2A3990"/>
                          </a:solidFill>
                          <a:latin typeface="Menlo"/>
                          <a:ea typeface="Menlo"/>
                          <a:cs typeface="Menlo"/>
                          <a:sym typeface="Menlo"/>
                        </a:rPr>
                        <a:t>data[ [10,20] ]</a:t>
                      </a:r>
                    </a:p>
                  </a:txBody>
                  <a:tcPr marL="0" marR="0" marT="0" marB="0" anchor="ctr" horzOverflow="overflow"/>
                </a:tc>
                <a:tc>
                  <a:txBody>
                    <a:bodyPr/>
                    <a:lstStyle/>
                    <a:p>
                      <a:pPr algn="l">
                        <a:defRPr sz="1800">
                          <a:solidFill>
                            <a:srgbClr val="000000"/>
                          </a:solidFill>
                        </a:defRPr>
                      </a:pPr>
                      <a:r>
                        <a:rPr>
                          <a:solidFill>
                            <a:srgbClr val="2A3990"/>
                          </a:solidFill>
                          <a:sym typeface="Arial"/>
                        </a:rPr>
                        <a:t># by multiple index names</a:t>
                      </a:r>
                    </a:p>
                  </a:txBody>
                  <a:tcPr marL="0" marR="0" marT="0" marB="0" anchor="ctr" horzOverflow="overflow"/>
                </a:tc>
                <a:extLst>
                  <a:ext uri="{0D108BD9-81ED-4DB2-BD59-A6C34878D82A}">
                    <a16:rowId xmlns:a16="http://schemas.microsoft.com/office/drawing/2014/main" val="10001"/>
                  </a:ext>
                </a:extLst>
              </a:tr>
              <a:tr h="545592">
                <a:tc>
                  <a:txBody>
                    <a:bodyPr/>
                    <a:lstStyle/>
                    <a:p>
                      <a:pPr algn="l">
                        <a:defRPr sz="1800">
                          <a:latin typeface="Menlo"/>
                          <a:ea typeface="Menlo"/>
                          <a:cs typeface="Menlo"/>
                          <a:sym typeface="Menlo"/>
                        </a:defRPr>
                      </a:pPr>
                      <a:endParaRPr/>
                    </a:p>
                  </a:txBody>
                  <a:tcPr marL="0" marR="0" marT="0" marB="0" anchor="ctr" horzOverflow="overflow"/>
                </a:tc>
                <a:tc>
                  <a:txBody>
                    <a:bodyPr/>
                    <a:lstStyle/>
                    <a:p>
                      <a:pPr algn="l">
                        <a:defRPr sz="1800">
                          <a:solidFill>
                            <a:srgbClr val="000000"/>
                          </a:solidFill>
                        </a:defRPr>
                      </a:pPr>
                      <a:r>
                        <a:rPr>
                          <a:solidFill>
                            <a:srgbClr val="2A3990"/>
                          </a:solidFill>
                          <a:sym typeface="Arial"/>
                        </a:rPr>
                        <a:t># if the index is not numeric, pandas interprets numbers as row number</a:t>
                      </a:r>
                    </a:p>
                  </a:txBody>
                  <a:tcPr marL="0" marR="0" marT="0" marB="0" anchor="ctr" horzOverflow="overflow"/>
                </a:tc>
                <a:extLst>
                  <a:ext uri="{0D108BD9-81ED-4DB2-BD59-A6C34878D82A}">
                    <a16:rowId xmlns:a16="http://schemas.microsoft.com/office/drawing/2014/main" val="10002"/>
                  </a:ext>
                </a:extLst>
              </a:tr>
              <a:tr h="545592">
                <a:tc>
                  <a:txBody>
                    <a:bodyPr/>
                    <a:lstStyle/>
                    <a:p>
                      <a:pPr algn="l">
                        <a:defRPr sz="1800">
                          <a:solidFill>
                            <a:srgbClr val="000000"/>
                          </a:solidFill>
                        </a:defRPr>
                      </a:pPr>
                      <a:r>
                        <a:rPr>
                          <a:solidFill>
                            <a:srgbClr val="2A3990"/>
                          </a:solidFill>
                          <a:latin typeface="Menlo"/>
                          <a:ea typeface="Menlo"/>
                          <a:cs typeface="Menlo"/>
                          <a:sym typeface="Menlo"/>
                        </a:rPr>
                        <a:t>d5.iloc[ [0,3] ]</a:t>
                      </a:r>
                    </a:p>
                  </a:txBody>
                  <a:tcPr marL="0" marR="0" marT="0" marB="0" anchor="ctr" horzOverflow="overflow"/>
                </a:tc>
                <a:tc>
                  <a:txBody>
                    <a:bodyPr/>
                    <a:lstStyle/>
                    <a:p>
                      <a:pPr algn="l">
                        <a:defRPr sz="1800">
                          <a:sym typeface="Arial"/>
                        </a:defRPr>
                      </a:pPr>
                      <a:r>
                        <a:t># lookup by </a:t>
                      </a:r>
                      <a:r>
                        <a:rPr b="1">
                          <a:solidFill>
                            <a:schemeClr val="accent3">
                              <a:lumOff val="-7568"/>
                            </a:schemeClr>
                          </a:solidFill>
                        </a:rPr>
                        <a:t>index location</a:t>
                      </a:r>
                      <a:r>
                        <a:t> “dict style[]”</a:t>
                      </a:r>
                    </a:p>
                  </a:txBody>
                  <a:tcPr marL="0" marR="0" marT="0" marB="0" anchor="ctr" horzOverflow="overflow"/>
                </a:tc>
                <a:extLst>
                  <a:ext uri="{0D108BD9-81ED-4DB2-BD59-A6C34878D82A}">
                    <a16:rowId xmlns:a16="http://schemas.microsoft.com/office/drawing/2014/main" val="10003"/>
                  </a:ext>
                </a:extLst>
              </a:tr>
              <a:tr h="545592">
                <a:tc>
                  <a:txBody>
                    <a:bodyPr/>
                    <a:lstStyle/>
                    <a:p>
                      <a:pPr algn="l">
                        <a:defRPr sz="1800">
                          <a:solidFill>
                            <a:srgbClr val="000000"/>
                          </a:solidFill>
                        </a:defRPr>
                      </a:pPr>
                      <a:r>
                        <a:rPr>
                          <a:solidFill>
                            <a:srgbClr val="2A3990"/>
                          </a:solidFill>
                          <a:latin typeface="Menlo"/>
                          <a:ea typeface="Menlo"/>
                          <a:cs typeface="Menlo"/>
                          <a:sym typeface="Menlo"/>
                        </a:rPr>
                        <a:t>data.index = range(100, len(data) + 100)</a:t>
                      </a:r>
                    </a:p>
                  </a:txBody>
                  <a:tcPr marL="0" marR="0" marT="0" marB="0" anchor="ctr" horzOverflow="overflow"/>
                </a:tc>
                <a:tc>
                  <a:txBody>
                    <a:bodyPr/>
                    <a:lstStyle/>
                    <a:p>
                      <a:pPr algn="l">
                        <a:defRPr sz="1800">
                          <a:sym typeface="Arial"/>
                        </a:defRPr>
                      </a:pPr>
                      <a:r>
                        <a:t># set new </a:t>
                      </a:r>
                      <a:r>
                        <a:rPr b="1">
                          <a:solidFill>
                            <a:schemeClr val="accent3">
                              <a:lumOff val="-7568"/>
                            </a:schemeClr>
                          </a:solidFill>
                        </a:rPr>
                        <a:t>index names</a:t>
                      </a:r>
                    </a:p>
                  </a:txBody>
                  <a:tcPr marL="0" marR="0" marT="0" marB="0" anchor="ctr" horzOverflow="overflow"/>
                </a:tc>
                <a:extLst>
                  <a:ext uri="{0D108BD9-81ED-4DB2-BD59-A6C34878D82A}">
                    <a16:rowId xmlns:a16="http://schemas.microsoft.com/office/drawing/2014/main" val="10004"/>
                  </a:ext>
                </a:extLst>
              </a:tr>
              <a:tr h="545592">
                <a:tc>
                  <a:txBody>
                    <a:bodyPr/>
                    <a:lstStyle/>
                    <a:p>
                      <a:pPr algn="l">
                        <a:defRPr sz="1800">
                          <a:solidFill>
                            <a:srgbClr val="000000"/>
                          </a:solidFill>
                        </a:defRPr>
                      </a:pPr>
                      <a:r>
                        <a:rPr>
                          <a:solidFill>
                            <a:srgbClr val="2A3990"/>
                          </a:solidFill>
                          <a:latin typeface="Menlo"/>
                          <a:ea typeface="Menlo"/>
                          <a:cs typeface="Menlo"/>
                          <a:sym typeface="Menlo"/>
                        </a:rPr>
                        <a:t>data.loc[ [100, 103] ]</a:t>
                      </a:r>
                    </a:p>
                  </a:txBody>
                  <a:tcPr marL="0" marR="0" marT="0" marB="0" anchor="ctr" horzOverflow="overflow"/>
                </a:tc>
                <a:tc>
                  <a:txBody>
                    <a:bodyPr/>
                    <a:lstStyle/>
                    <a:p>
                      <a:pPr algn="l">
                        <a:defRPr sz="1800">
                          <a:sym typeface="Arial"/>
                        </a:defRPr>
                      </a:pPr>
                      <a:r>
                        <a:t># we can use </a:t>
                      </a:r>
                      <a:r>
                        <a:rPr b="1">
                          <a:latin typeface="Menlo"/>
                          <a:ea typeface="Menlo"/>
                          <a:cs typeface="Menlo"/>
                          <a:sym typeface="Menlo"/>
                        </a:rPr>
                        <a:t>.loc</a:t>
                      </a:r>
                      <a:r>
                        <a:t> to call by </a:t>
                      </a:r>
                      <a:r>
                        <a:rPr b="1">
                          <a:solidFill>
                            <a:schemeClr val="accent3">
                              <a:lumOff val="-7568"/>
                            </a:schemeClr>
                          </a:solidFill>
                        </a:rPr>
                        <a:t>index names</a:t>
                      </a:r>
                    </a:p>
                  </a:txBody>
                  <a:tcPr marL="0" marR="0" marT="0" marB="0" anchor="ctr" horzOverflow="overflow"/>
                </a:tc>
                <a:extLst>
                  <a:ext uri="{0D108BD9-81ED-4DB2-BD59-A6C34878D82A}">
                    <a16:rowId xmlns:a16="http://schemas.microsoft.com/office/drawing/2014/main" val="10005"/>
                  </a:ext>
                </a:extLst>
              </a:tr>
              <a:tr h="545592">
                <a:tc>
                  <a:txBody>
                    <a:bodyPr/>
                    <a:lstStyle/>
                    <a:p>
                      <a:pPr algn="l">
                        <a:defRPr sz="1800">
                          <a:solidFill>
                            <a:srgbClr val="000000"/>
                          </a:solidFill>
                        </a:defRPr>
                      </a:pPr>
                      <a:r>
                        <a:rPr>
                          <a:solidFill>
                            <a:srgbClr val="2A3990"/>
                          </a:solidFill>
                          <a:latin typeface="Menlo"/>
                          <a:ea typeface="Menlo"/>
                          <a:cs typeface="Menlo"/>
                          <a:sym typeface="Menlo"/>
                        </a:rPr>
                        <a:t>data.iget( [0,3] ), data.ix( [0,3] )</a:t>
                      </a:r>
                    </a:p>
                  </a:txBody>
                  <a:tcPr marL="0" marR="0" marT="0" marB="0" anchor="ctr" horzOverflow="overflow"/>
                </a:tc>
                <a:tc>
                  <a:txBody>
                    <a:bodyPr/>
                    <a:lstStyle/>
                    <a:p>
                      <a:pPr algn="l">
                        <a:defRPr sz="1800">
                          <a:solidFill>
                            <a:srgbClr val="000000"/>
                          </a:solidFill>
                        </a:defRPr>
                      </a:pPr>
                      <a:r>
                        <a:rPr>
                          <a:solidFill>
                            <a:srgbClr val="2A3990"/>
                          </a:solidFill>
                          <a:sym typeface="Arial"/>
                        </a:rPr>
                        <a:t># Depreciated - don’t use</a:t>
                      </a:r>
                    </a:p>
                  </a:txBody>
                  <a:tcPr marL="0" marR="0" marT="0" marB="0" anchor="ctr" horzOverflow="overflow"/>
                </a:tc>
                <a:extLst>
                  <a:ext uri="{0D108BD9-81ED-4DB2-BD59-A6C34878D82A}">
                    <a16:rowId xmlns:a16="http://schemas.microsoft.com/office/drawing/2014/main" val="10006"/>
                  </a:ext>
                </a:extLst>
              </a:tr>
            </a:tbl>
          </a:graphicData>
        </a:graphic>
      </p:graphicFrame>
      <p:sp>
        <p:nvSpPr>
          <p:cNvPr id="254" name="4.  Pandas"/>
          <p:cNvSpPr txBox="1"/>
          <p:nvPr/>
        </p:nvSpPr>
        <p:spPr>
          <a:xfrm>
            <a:off x="219519" y="177800"/>
            <a:ext cx="1836929"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graphicFrame>
        <p:nvGraphicFramePr>
          <p:cNvPr id="257" name="Table"/>
          <p:cNvGraphicFramePr/>
          <p:nvPr/>
        </p:nvGraphicFramePr>
        <p:xfrm>
          <a:off x="168126" y="754528"/>
          <a:ext cx="8807748" cy="3634440"/>
        </p:xfrm>
        <a:graphic>
          <a:graphicData uri="http://schemas.openxmlformats.org/drawingml/2006/table">
            <a:tbl>
              <a:tblPr bandRow="1">
                <a:tableStyleId>{4C3C2611-4C71-4FC5-86AE-919BDF0F9419}</a:tableStyleId>
              </a:tblPr>
              <a:tblGrid>
                <a:gridCol w="4403874">
                  <a:extLst>
                    <a:ext uri="{9D8B030D-6E8A-4147-A177-3AD203B41FA5}">
                      <a16:colId xmlns:a16="http://schemas.microsoft.com/office/drawing/2014/main" val="20000"/>
                    </a:ext>
                  </a:extLst>
                </a:gridCol>
                <a:gridCol w="4403874">
                  <a:extLst>
                    <a:ext uri="{9D8B030D-6E8A-4147-A177-3AD203B41FA5}">
                      <a16:colId xmlns:a16="http://schemas.microsoft.com/office/drawing/2014/main" val="20001"/>
                    </a:ext>
                  </a:extLst>
                </a:gridCol>
              </a:tblGrid>
              <a:tr h="1211480">
                <a:tc>
                  <a:txBody>
                    <a:bodyPr/>
                    <a:lstStyle/>
                    <a:p>
                      <a:pPr algn="l">
                        <a:defRPr sz="1800">
                          <a:solidFill>
                            <a:srgbClr val="000000"/>
                          </a:solidFill>
                        </a:defRPr>
                      </a:pPr>
                      <a:r>
                        <a:rPr sz="2100">
                          <a:solidFill>
                            <a:srgbClr val="2A3990"/>
                          </a:solidFill>
                          <a:latin typeface="Menlo"/>
                          <a:ea typeface="Menlo"/>
                          <a:cs typeface="Menlo"/>
                          <a:sym typeface="Menlo"/>
                        </a:rPr>
                        <a:t>data.index = New_Index</a:t>
                      </a:r>
                    </a:p>
                  </a:txBody>
                  <a:tcPr marL="0" marR="0" marT="0" marB="0" anchor="ctr" horzOverflow="overflow"/>
                </a:tc>
                <a:tc>
                  <a:txBody>
                    <a:bodyPr/>
                    <a:lstStyle/>
                    <a:p>
                      <a:pPr algn="l">
                        <a:defRPr sz="1800">
                          <a:solidFill>
                            <a:srgbClr val="000000"/>
                          </a:solidFill>
                        </a:defRPr>
                      </a:pPr>
                      <a:r>
                        <a:rPr sz="2100">
                          <a:solidFill>
                            <a:srgbClr val="2A3990"/>
                          </a:solidFill>
                          <a:sym typeface="Arial"/>
                        </a:rPr>
                        <a:t># overwrite the existing index</a:t>
                      </a:r>
                    </a:p>
                  </a:txBody>
                  <a:tcPr marL="0" marR="0" marT="0" marB="0" anchor="ctr" horzOverflow="overflow"/>
                </a:tc>
                <a:extLst>
                  <a:ext uri="{0D108BD9-81ED-4DB2-BD59-A6C34878D82A}">
                    <a16:rowId xmlns:a16="http://schemas.microsoft.com/office/drawing/2014/main" val="10000"/>
                  </a:ext>
                </a:extLst>
              </a:tr>
              <a:tr h="1211480">
                <a:tc>
                  <a:txBody>
                    <a:bodyPr/>
                    <a:lstStyle/>
                    <a:p>
                      <a:pPr algn="l">
                        <a:defRPr sz="1800">
                          <a:solidFill>
                            <a:srgbClr val="000000"/>
                          </a:solidFill>
                        </a:defRPr>
                      </a:pPr>
                      <a:r>
                        <a:rPr sz="2100">
                          <a:solidFill>
                            <a:srgbClr val="2A3990"/>
                          </a:solidFill>
                          <a:latin typeface="Menlo"/>
                          <a:ea typeface="Menlo"/>
                          <a:cs typeface="Menlo"/>
                          <a:sym typeface="Menlo"/>
                        </a:rPr>
                        <a:t>new_data = data.reindex([0,2,15,21])</a:t>
                      </a:r>
                    </a:p>
                  </a:txBody>
                  <a:tcPr marL="0" marR="0" marT="0" marB="0" anchor="ctr" horzOverflow="overflow"/>
                </a:tc>
                <a:tc>
                  <a:txBody>
                    <a:bodyPr/>
                    <a:lstStyle/>
                    <a:p>
                      <a:pPr algn="l">
                        <a:defRPr sz="1800">
                          <a:solidFill>
                            <a:srgbClr val="000000"/>
                          </a:solidFill>
                        </a:defRPr>
                      </a:pPr>
                      <a:r>
                        <a:rPr sz="2100">
                          <a:solidFill>
                            <a:srgbClr val="2A3990"/>
                          </a:solidFill>
                          <a:sym typeface="Arial"/>
                        </a:rPr>
                        <a:t># slide out rows and use their indices; missing values get “NaN”</a:t>
                      </a:r>
                    </a:p>
                  </a:txBody>
                  <a:tcPr marL="0" marR="0" marT="0" marB="0" anchor="ctr" horzOverflow="overflow"/>
                </a:tc>
                <a:extLst>
                  <a:ext uri="{0D108BD9-81ED-4DB2-BD59-A6C34878D82A}">
                    <a16:rowId xmlns:a16="http://schemas.microsoft.com/office/drawing/2014/main" val="10001"/>
                  </a:ext>
                </a:extLst>
              </a:tr>
              <a:tr h="1211480">
                <a:tc>
                  <a:txBody>
                    <a:bodyPr/>
                    <a:lstStyle/>
                    <a:p>
                      <a:pPr algn="l">
                        <a:defRPr sz="1800">
                          <a:solidFill>
                            <a:srgbClr val="000000"/>
                          </a:solidFill>
                        </a:defRPr>
                      </a:pPr>
                      <a:r>
                        <a:rPr sz="2100">
                          <a:solidFill>
                            <a:srgbClr val="2A3990"/>
                          </a:solidFill>
                          <a:latin typeface="Menlo"/>
                          <a:ea typeface="Menlo"/>
                          <a:cs typeface="Menlo"/>
                          <a:sym typeface="Menlo"/>
                        </a:rPr>
                        <a:t>data.reindex([0,2,15,21], fill_value=0)</a:t>
                      </a:r>
                    </a:p>
                  </a:txBody>
                  <a:tcPr marL="0" marR="0" marT="0" marB="0" anchor="ctr" horzOverflow="overflow"/>
                </a:tc>
                <a:tc>
                  <a:txBody>
                    <a:bodyPr/>
                    <a:lstStyle/>
                    <a:p>
                      <a:pPr algn="l">
                        <a:defRPr sz="1800">
                          <a:solidFill>
                            <a:srgbClr val="000000"/>
                          </a:solidFill>
                        </a:defRPr>
                      </a:pPr>
                      <a:r>
                        <a:rPr sz="2100">
                          <a:solidFill>
                            <a:srgbClr val="2A3990"/>
                          </a:solidFill>
                          <a:sym typeface="Arial"/>
                        </a:rPr>
                        <a:t># specify the missing values</a:t>
                      </a:r>
                    </a:p>
                  </a:txBody>
                  <a:tcPr marL="0" marR="0" marT="0" marB="0" anchor="ctr" horzOverflow="overflow"/>
                </a:tc>
                <a:extLst>
                  <a:ext uri="{0D108BD9-81ED-4DB2-BD59-A6C34878D82A}">
                    <a16:rowId xmlns:a16="http://schemas.microsoft.com/office/drawing/2014/main" val="10002"/>
                  </a:ext>
                </a:extLst>
              </a:tr>
            </a:tbl>
          </a:graphicData>
        </a:graphic>
      </p:graphicFrame>
      <p:sp>
        <p:nvSpPr>
          <p:cNvPr id="258" name="4.  Pandas"/>
          <p:cNvSpPr txBox="1"/>
          <p:nvPr/>
        </p:nvSpPr>
        <p:spPr>
          <a:xfrm>
            <a:off x="219519" y="177800"/>
            <a:ext cx="1836929"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graphicFrame>
        <p:nvGraphicFramePr>
          <p:cNvPr id="261" name="Table"/>
          <p:cNvGraphicFramePr/>
          <p:nvPr/>
        </p:nvGraphicFramePr>
        <p:xfrm>
          <a:off x="818984" y="622301"/>
          <a:ext cx="8071016" cy="3833685"/>
        </p:xfrm>
        <a:graphic>
          <a:graphicData uri="http://schemas.openxmlformats.org/drawingml/2006/table">
            <a:tbl>
              <a:tblPr bandRow="1">
                <a:tableStyleId>{4C3C2611-4C71-4FC5-86AE-919BDF0F9419}</a:tableStyleId>
              </a:tblPr>
              <a:tblGrid>
                <a:gridCol w="4975535">
                  <a:extLst>
                    <a:ext uri="{9D8B030D-6E8A-4147-A177-3AD203B41FA5}">
                      <a16:colId xmlns:a16="http://schemas.microsoft.com/office/drawing/2014/main" val="20000"/>
                    </a:ext>
                  </a:extLst>
                </a:gridCol>
                <a:gridCol w="3095481">
                  <a:extLst>
                    <a:ext uri="{9D8B030D-6E8A-4147-A177-3AD203B41FA5}">
                      <a16:colId xmlns:a16="http://schemas.microsoft.com/office/drawing/2014/main" val="20001"/>
                    </a:ext>
                  </a:extLst>
                </a:gridCol>
              </a:tblGrid>
              <a:tr h="577761">
                <a:tc>
                  <a:txBody>
                    <a:bodyPr/>
                    <a:lstStyle/>
                    <a:p>
                      <a:pPr algn="l">
                        <a:defRPr sz="1800">
                          <a:solidFill>
                            <a:srgbClr val="000000"/>
                          </a:solidFill>
                        </a:defRPr>
                      </a:pPr>
                      <a:r>
                        <a:rPr sz="1700">
                          <a:solidFill>
                            <a:srgbClr val="2A3990"/>
                          </a:solidFill>
                          <a:latin typeface="Menlo"/>
                          <a:ea typeface="Menlo"/>
                          <a:cs typeface="Menlo"/>
                          <a:sym typeface="Menlo"/>
                        </a:rPr>
                        <a:t>combo.reindex([0,2,15,21], fill_value=0)</a:t>
                      </a:r>
                    </a:p>
                  </a:txBody>
                  <a:tcPr marL="0" marR="0" marT="0" marB="0" anchor="ctr" horzOverflow="overflow"/>
                </a:tc>
                <a:tc>
                  <a:txBody>
                    <a:bodyPr/>
                    <a:lstStyle/>
                    <a:p>
                      <a:pPr algn="l">
                        <a:defRPr sz="1800">
                          <a:solidFill>
                            <a:srgbClr val="000000"/>
                          </a:solidFill>
                        </a:defRPr>
                      </a:pPr>
                      <a:r>
                        <a:rPr sz="1700">
                          <a:solidFill>
                            <a:srgbClr val="2A3990"/>
                          </a:solidFill>
                          <a:sym typeface="Arial"/>
                        </a:rPr>
                        <a:t># set fill value</a:t>
                      </a:r>
                    </a:p>
                  </a:txBody>
                  <a:tcPr marL="0" marR="0" marT="0" marB="0" anchor="ctr" horzOverflow="overflow"/>
                </a:tc>
                <a:extLst>
                  <a:ext uri="{0D108BD9-81ED-4DB2-BD59-A6C34878D82A}">
                    <a16:rowId xmlns:a16="http://schemas.microsoft.com/office/drawing/2014/main" val="10000"/>
                  </a:ext>
                </a:extLst>
              </a:tr>
              <a:tr h="577761">
                <a:tc>
                  <a:txBody>
                    <a:bodyPr/>
                    <a:lstStyle/>
                    <a:p>
                      <a:pPr algn="l">
                        <a:defRPr sz="1800">
                          <a:solidFill>
                            <a:srgbClr val="000000"/>
                          </a:solidFill>
                        </a:defRPr>
                      </a:pPr>
                      <a:r>
                        <a:rPr sz="1700">
                          <a:solidFill>
                            <a:srgbClr val="2A3990"/>
                          </a:solidFill>
                          <a:latin typeface="Menlo"/>
                          <a:ea typeface="Menlo"/>
                          <a:cs typeface="Menlo"/>
                          <a:sym typeface="Menlo"/>
                        </a:rPr>
                        <a:t>new_combo.fillna(0)</a:t>
                      </a:r>
                    </a:p>
                  </a:txBody>
                  <a:tcPr marL="0" marR="0" marT="0" marB="0" anchor="ctr" horzOverflow="overflow"/>
                </a:tc>
                <a:tc>
                  <a:txBody>
                    <a:bodyPr/>
                    <a:lstStyle/>
                    <a:p>
                      <a:pPr algn="l">
                        <a:defRPr sz="1800">
                          <a:solidFill>
                            <a:srgbClr val="000000"/>
                          </a:solidFill>
                        </a:defRPr>
                      </a:pPr>
                      <a:r>
                        <a:rPr sz="1700">
                          <a:solidFill>
                            <a:srgbClr val="2A3990"/>
                          </a:solidFill>
                          <a:sym typeface="Arial"/>
                        </a:rPr>
                        <a:t># fill those NaNs!</a:t>
                      </a:r>
                    </a:p>
                  </a:txBody>
                  <a:tcPr marL="0" marR="0" marT="0" marB="0" anchor="ctr" horzOverflow="overflow"/>
                </a:tc>
                <a:extLst>
                  <a:ext uri="{0D108BD9-81ED-4DB2-BD59-A6C34878D82A}">
                    <a16:rowId xmlns:a16="http://schemas.microsoft.com/office/drawing/2014/main" val="10001"/>
                  </a:ext>
                </a:extLst>
              </a:tr>
              <a:tr h="577761">
                <a:tc gridSpan="2">
                  <a:txBody>
                    <a:bodyPr/>
                    <a:lstStyle/>
                    <a:p>
                      <a:pPr algn="l">
                        <a:defRPr sz="1800">
                          <a:solidFill>
                            <a:srgbClr val="000000"/>
                          </a:solidFill>
                        </a:defRPr>
                      </a:pPr>
                      <a:r>
                        <a:rPr sz="1700" i="1">
                          <a:solidFill>
                            <a:srgbClr val="2A3990"/>
                          </a:solidFill>
                          <a:sym typeface="Arial"/>
                        </a:rPr>
                        <a:t>Forward and backward fill - guess at missing values - common in practice</a:t>
                      </a:r>
                    </a:p>
                  </a:txBody>
                  <a:tcPr marL="0" marR="0" marT="0" marB="0" anchor="ctr" horzOverflow="overflow"/>
                </a:tc>
                <a:tc hMerge="1">
                  <a:txBody>
                    <a:bodyPr/>
                    <a:lstStyle/>
                    <a:p>
                      <a:endParaRPr lang="en-US"/>
                    </a:p>
                  </a:txBody>
                  <a:tcPr/>
                </a:tc>
                <a:extLst>
                  <a:ext uri="{0D108BD9-81ED-4DB2-BD59-A6C34878D82A}">
                    <a16:rowId xmlns:a16="http://schemas.microsoft.com/office/drawing/2014/main" val="10002"/>
                  </a:ext>
                </a:extLst>
              </a:tr>
              <a:tr h="577761">
                <a:tc>
                  <a:txBody>
                    <a:bodyPr/>
                    <a:lstStyle/>
                    <a:p>
                      <a:pPr algn="l">
                        <a:defRPr sz="1800">
                          <a:solidFill>
                            <a:srgbClr val="000000"/>
                          </a:solidFill>
                        </a:defRPr>
                      </a:pPr>
                      <a:r>
                        <a:rPr sz="1700">
                          <a:solidFill>
                            <a:srgbClr val="2A3990"/>
                          </a:solidFill>
                          <a:latin typeface="Menlo"/>
                          <a:ea typeface="Menlo"/>
                          <a:cs typeface="Menlo"/>
                          <a:sym typeface="Menlo"/>
                        </a:rPr>
                        <a:t>new_combo.ffill()</a:t>
                      </a:r>
                    </a:p>
                  </a:txBody>
                  <a:tcPr marL="0" marR="0" marT="0" marB="0" anchor="ctr" horzOverflow="overflow"/>
                </a:tc>
                <a:tc>
                  <a:txBody>
                    <a:bodyPr/>
                    <a:lstStyle/>
                    <a:p>
                      <a:pPr algn="l">
                        <a:defRPr sz="1700">
                          <a:sym typeface="Arial"/>
                        </a:defRPr>
                      </a:pPr>
                      <a:r>
                        <a:t># take </a:t>
                      </a:r>
                      <a:r>
                        <a:rPr i="1"/>
                        <a:t>forward</a:t>
                      </a:r>
                      <a:r>
                        <a:t> fills … </a:t>
                      </a:r>
                    </a:p>
                  </a:txBody>
                  <a:tcPr marL="0" marR="0" marT="0" marB="0" anchor="ctr" horzOverflow="overflow"/>
                </a:tc>
                <a:extLst>
                  <a:ext uri="{0D108BD9-81ED-4DB2-BD59-A6C34878D82A}">
                    <a16:rowId xmlns:a16="http://schemas.microsoft.com/office/drawing/2014/main" val="10003"/>
                  </a:ext>
                </a:extLst>
              </a:tr>
              <a:tr h="577761">
                <a:tc>
                  <a:txBody>
                    <a:bodyPr/>
                    <a:lstStyle/>
                    <a:p>
                      <a:pPr algn="l">
                        <a:defRPr sz="1800">
                          <a:solidFill>
                            <a:srgbClr val="000000"/>
                          </a:solidFill>
                        </a:defRPr>
                      </a:pPr>
                      <a:r>
                        <a:rPr sz="1700">
                          <a:solidFill>
                            <a:srgbClr val="2A3990"/>
                          </a:solidFill>
                          <a:latin typeface="Menlo"/>
                          <a:ea typeface="Menlo"/>
                          <a:cs typeface="Menlo"/>
                          <a:sym typeface="Menlo"/>
                        </a:rPr>
                        <a:t>new_combo.bfill()</a:t>
                      </a:r>
                    </a:p>
                  </a:txBody>
                  <a:tcPr marL="0" marR="0" marT="0" marB="0" anchor="ctr" horzOverflow="overflow"/>
                </a:tc>
                <a:tc>
                  <a:txBody>
                    <a:bodyPr/>
                    <a:lstStyle/>
                    <a:p>
                      <a:pPr algn="l">
                        <a:defRPr sz="1700">
                          <a:sym typeface="Arial"/>
                        </a:defRPr>
                      </a:pPr>
                      <a:r>
                        <a:t># take </a:t>
                      </a:r>
                      <a:r>
                        <a:rPr i="1"/>
                        <a:t>backward </a:t>
                      </a:r>
                      <a:r>
                        <a:t>fills</a:t>
                      </a:r>
                    </a:p>
                  </a:txBody>
                  <a:tcPr marL="0" marR="0" marT="0" marB="0" anchor="ctr" horzOverflow="overflow"/>
                </a:tc>
                <a:extLst>
                  <a:ext uri="{0D108BD9-81ED-4DB2-BD59-A6C34878D82A}">
                    <a16:rowId xmlns:a16="http://schemas.microsoft.com/office/drawing/2014/main" val="10004"/>
                  </a:ext>
                </a:extLst>
              </a:tr>
              <a:tr h="623575">
                <a:tc>
                  <a:txBody>
                    <a:bodyPr/>
                    <a:lstStyle/>
                    <a:p>
                      <a:pPr algn="l">
                        <a:defRPr sz="1800">
                          <a:solidFill>
                            <a:srgbClr val="000000"/>
                          </a:solidFill>
                        </a:defRPr>
                      </a:pPr>
                      <a:r>
                        <a:rPr sz="1700">
                          <a:solidFill>
                            <a:srgbClr val="2A3990"/>
                          </a:solidFill>
                          <a:latin typeface="Menlo"/>
                          <a:ea typeface="Menlo"/>
                          <a:cs typeface="Menlo"/>
                          <a:sym typeface="Menlo"/>
                        </a:rPr>
                        <a:t>new_combination.interpolate()</a:t>
                      </a:r>
                    </a:p>
                  </a:txBody>
                  <a:tcPr marL="0" marR="0" marT="0" marB="0" anchor="ctr" horzOverflow="overflow"/>
                </a:tc>
                <a:tc>
                  <a:txBody>
                    <a:bodyPr/>
                    <a:lstStyle/>
                    <a:p>
                      <a:pPr algn="l">
                        <a:defRPr sz="1700">
                          <a:sym typeface="Arial"/>
                        </a:defRPr>
                      </a:pPr>
                      <a:r>
                        <a:t># fills missing values with linear interpolation </a:t>
                      </a:r>
                      <a:r>
                        <a:rPr sz="1400"/>
                        <a:t>*Note! There are several important techniques for missing values.</a:t>
                      </a:r>
                    </a:p>
                  </a:txBody>
                  <a:tcPr marL="0" marR="0" marT="0" marB="0" anchor="ctr" horzOverflow="overflow"/>
                </a:tc>
                <a:extLst>
                  <a:ext uri="{0D108BD9-81ED-4DB2-BD59-A6C34878D82A}">
                    <a16:rowId xmlns:a16="http://schemas.microsoft.com/office/drawing/2014/main" val="10005"/>
                  </a:ext>
                </a:extLst>
              </a:tr>
            </a:tbl>
          </a:graphicData>
        </a:graphic>
      </p:graphicFrame>
      <p:sp>
        <p:nvSpPr>
          <p:cNvPr id="262" name="4.  Pandas"/>
          <p:cNvSpPr txBox="1"/>
          <p:nvPr/>
        </p:nvSpPr>
        <p:spPr>
          <a:xfrm>
            <a:off x="219519" y="177800"/>
            <a:ext cx="1836929"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graphicFrame>
        <p:nvGraphicFramePr>
          <p:cNvPr id="265" name="Table"/>
          <p:cNvGraphicFramePr/>
          <p:nvPr/>
        </p:nvGraphicFramePr>
        <p:xfrm>
          <a:off x="374650" y="887730"/>
          <a:ext cx="8394700" cy="3037840"/>
        </p:xfrm>
        <a:graphic>
          <a:graphicData uri="http://schemas.openxmlformats.org/drawingml/2006/table">
            <a:tbl>
              <a:tblPr bandRow="1">
                <a:tableStyleId>{4C3C2611-4C71-4FC5-86AE-919BDF0F9419}</a:tableStyleId>
              </a:tblPr>
              <a:tblGrid>
                <a:gridCol w="4197350">
                  <a:extLst>
                    <a:ext uri="{9D8B030D-6E8A-4147-A177-3AD203B41FA5}">
                      <a16:colId xmlns:a16="http://schemas.microsoft.com/office/drawing/2014/main" val="20000"/>
                    </a:ext>
                  </a:extLst>
                </a:gridCol>
                <a:gridCol w="4197350">
                  <a:extLst>
                    <a:ext uri="{9D8B030D-6E8A-4147-A177-3AD203B41FA5}">
                      <a16:colId xmlns:a16="http://schemas.microsoft.com/office/drawing/2014/main" val="20001"/>
                    </a:ext>
                  </a:extLst>
                </a:gridCol>
              </a:tblGrid>
              <a:tr h="759460">
                <a:tc>
                  <a:txBody>
                    <a:bodyPr/>
                    <a:lstStyle/>
                    <a:p>
                      <a:pPr algn="l">
                        <a:defRPr sz="1800">
                          <a:solidFill>
                            <a:srgbClr val="000000"/>
                          </a:solidFill>
                        </a:defRPr>
                      </a:pPr>
                      <a:r>
                        <a:rPr sz="1700">
                          <a:solidFill>
                            <a:srgbClr val="2A3990"/>
                          </a:solidFill>
                          <a:latin typeface="Menlo"/>
                          <a:ea typeface="Menlo"/>
                          <a:cs typeface="Menlo"/>
                          <a:sym typeface="Menlo"/>
                        </a:rPr>
                        <a:t>s1 = pd.Series([‘1’, ‘3’])</a:t>
                      </a:r>
                    </a:p>
                  </a:txBody>
                  <a:tcPr marL="0" marR="0" marT="0" marB="0" anchor="ctr" horzOverflow="overflow">
                    <a:solidFill>
                      <a:srgbClr val="D5DBED"/>
                    </a:solidFill>
                  </a:tcPr>
                </a:tc>
                <a:tc>
                  <a:txBody>
                    <a:bodyPr/>
                    <a:lstStyle/>
                    <a:p>
                      <a:pPr algn="l">
                        <a:defRPr sz="1700">
                          <a:sym typeface="Arial"/>
                        </a:defRPr>
                      </a:pPr>
                      <a:endParaRPr/>
                    </a:p>
                  </a:txBody>
                  <a:tcPr marL="0" marR="0" marT="0" marB="0" anchor="ctr" horzOverflow="overflow">
                    <a:solidFill>
                      <a:srgbClr val="D5DBED"/>
                    </a:solidFill>
                  </a:tcPr>
                </a:tc>
                <a:extLst>
                  <a:ext uri="{0D108BD9-81ED-4DB2-BD59-A6C34878D82A}">
                    <a16:rowId xmlns:a16="http://schemas.microsoft.com/office/drawing/2014/main" val="10000"/>
                  </a:ext>
                </a:extLst>
              </a:tr>
              <a:tr h="759460">
                <a:tc>
                  <a:txBody>
                    <a:bodyPr/>
                    <a:lstStyle/>
                    <a:p>
                      <a:pPr algn="l">
                        <a:defRPr sz="1800">
                          <a:solidFill>
                            <a:srgbClr val="000000"/>
                          </a:solidFill>
                        </a:defRPr>
                      </a:pPr>
                      <a:r>
                        <a:rPr sz="1700">
                          <a:solidFill>
                            <a:srgbClr val="2A3990"/>
                          </a:solidFill>
                          <a:latin typeface="Menlo"/>
                          <a:ea typeface="Menlo"/>
                          <a:cs typeface="Menlo"/>
                          <a:sym typeface="Menlo"/>
                        </a:rPr>
                        <a:t>s1 = s1.astype(int)</a:t>
                      </a:r>
                    </a:p>
                  </a:txBody>
                  <a:tcPr marL="0" marR="0" marT="0" marB="0" anchor="ctr" horzOverflow="overflow">
                    <a:solidFill>
                      <a:srgbClr val="EBEEF6"/>
                    </a:solidFill>
                  </a:tcPr>
                </a:tc>
                <a:tc>
                  <a:txBody>
                    <a:bodyPr/>
                    <a:lstStyle/>
                    <a:p>
                      <a:pPr algn="l">
                        <a:defRPr sz="1700">
                          <a:sym typeface="Arial"/>
                        </a:defRPr>
                      </a:pPr>
                      <a:r>
                        <a:t># what does this do to s1?</a:t>
                      </a:r>
                    </a:p>
                  </a:txBody>
                  <a:tcPr marL="0" marR="0" marT="0" marB="0" anchor="ctr" horzOverflow="overflow">
                    <a:solidFill>
                      <a:srgbClr val="EBEEF6"/>
                    </a:solidFill>
                  </a:tcPr>
                </a:tc>
                <a:extLst>
                  <a:ext uri="{0D108BD9-81ED-4DB2-BD59-A6C34878D82A}">
                    <a16:rowId xmlns:a16="http://schemas.microsoft.com/office/drawing/2014/main" val="10001"/>
                  </a:ext>
                </a:extLst>
              </a:tr>
              <a:tr h="759460">
                <a:tc>
                  <a:txBody>
                    <a:bodyPr/>
                    <a:lstStyle/>
                    <a:p>
                      <a:pPr algn="l">
                        <a:defRPr sz="1800">
                          <a:solidFill>
                            <a:srgbClr val="000000"/>
                          </a:solidFill>
                        </a:defRPr>
                      </a:pPr>
                      <a:r>
                        <a:rPr sz="1700">
                          <a:solidFill>
                            <a:srgbClr val="2A3990"/>
                          </a:solidFill>
                          <a:latin typeface="Menlo"/>
                          <a:ea typeface="Menlo"/>
                          <a:cs typeface="Menlo"/>
                          <a:sym typeface="Menlo"/>
                        </a:rPr>
                        <a:t>s1.map(lambda x: x**2)</a:t>
                      </a:r>
                    </a:p>
                  </a:txBody>
                  <a:tcPr marL="0" marR="0" marT="0" marB="0" anchor="ctr" horzOverflow="overflow">
                    <a:solidFill>
                      <a:srgbClr val="D5DBED"/>
                    </a:solidFill>
                  </a:tcPr>
                </a:tc>
                <a:tc>
                  <a:txBody>
                    <a:bodyPr/>
                    <a:lstStyle/>
                    <a:p>
                      <a:pPr algn="l">
                        <a:defRPr sz="1800">
                          <a:solidFill>
                            <a:srgbClr val="000000"/>
                          </a:solidFill>
                        </a:defRPr>
                      </a:pPr>
                      <a:r>
                        <a:rPr sz="1700">
                          <a:solidFill>
                            <a:srgbClr val="2A3990"/>
                          </a:solidFill>
                          <a:sym typeface="Arial"/>
                        </a:rPr>
                        <a:t># pass a series to a lambda function</a:t>
                      </a:r>
                    </a:p>
                  </a:txBody>
                  <a:tcPr marL="0" marR="0" marT="0" marB="0" anchor="ctr" horzOverflow="overflow">
                    <a:solidFill>
                      <a:srgbClr val="D5DBED"/>
                    </a:solidFill>
                  </a:tcPr>
                </a:tc>
                <a:extLst>
                  <a:ext uri="{0D108BD9-81ED-4DB2-BD59-A6C34878D82A}">
                    <a16:rowId xmlns:a16="http://schemas.microsoft.com/office/drawing/2014/main" val="10002"/>
                  </a:ext>
                </a:extLst>
              </a:tr>
              <a:tr h="759460">
                <a:tc>
                  <a:txBody>
                    <a:bodyPr/>
                    <a:lstStyle/>
                    <a:p>
                      <a:pPr algn="l">
                        <a:defRPr sz="1800">
                          <a:solidFill>
                            <a:srgbClr val="000000"/>
                          </a:solidFill>
                        </a:defRPr>
                      </a:pPr>
                      <a:r>
                        <a:rPr sz="1700">
                          <a:solidFill>
                            <a:srgbClr val="2A3990"/>
                          </a:solidFill>
                          <a:latin typeface="Menlo"/>
                          <a:ea typeface="Menlo"/>
                          <a:cs typeface="Menlo"/>
                          <a:sym typeface="Menlo"/>
                        </a:rPr>
                        <a:t>s1.map({‘1’:2, ‘2’:3, ‘3’: 12})</a:t>
                      </a:r>
                    </a:p>
                  </a:txBody>
                  <a:tcPr marL="0" marR="0" marT="0" marB="0" anchor="ctr" horzOverflow="overflow">
                    <a:solidFill>
                      <a:srgbClr val="EBEEF6"/>
                    </a:solidFill>
                  </a:tcPr>
                </a:tc>
                <a:tc>
                  <a:txBody>
                    <a:bodyPr/>
                    <a:lstStyle/>
                    <a:p>
                      <a:pPr algn="l">
                        <a:defRPr sz="1800">
                          <a:solidFill>
                            <a:srgbClr val="000000"/>
                          </a:solidFill>
                        </a:defRPr>
                      </a:pPr>
                      <a:r>
                        <a:rPr sz="1700">
                          <a:solidFill>
                            <a:srgbClr val="2A3990"/>
                          </a:solidFill>
                          <a:sym typeface="Arial"/>
                        </a:rPr>
                        <a:t># basic mapping with a dictionary</a:t>
                      </a:r>
                    </a:p>
                  </a:txBody>
                  <a:tcPr marL="0" marR="0" marT="0" marB="0" anchor="ctr" horzOverflow="overflow">
                    <a:solidFill>
                      <a:srgbClr val="EBEEF6"/>
                    </a:solidFill>
                  </a:tcPr>
                </a:tc>
                <a:extLst>
                  <a:ext uri="{0D108BD9-81ED-4DB2-BD59-A6C34878D82A}">
                    <a16:rowId xmlns:a16="http://schemas.microsoft.com/office/drawing/2014/main" val="10003"/>
                  </a:ext>
                </a:extLst>
              </a:tr>
            </a:tbl>
          </a:graphicData>
        </a:graphic>
      </p:graphicFrame>
      <p:sp>
        <p:nvSpPr>
          <p:cNvPr id="266" name="4.  Pandas"/>
          <p:cNvSpPr txBox="1"/>
          <p:nvPr/>
        </p:nvSpPr>
        <p:spPr>
          <a:xfrm>
            <a:off x="219519" y="177800"/>
            <a:ext cx="1836929"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graphicFrame>
        <p:nvGraphicFramePr>
          <p:cNvPr id="269" name="Table"/>
          <p:cNvGraphicFramePr/>
          <p:nvPr/>
        </p:nvGraphicFramePr>
        <p:xfrm>
          <a:off x="444375" y="709018"/>
          <a:ext cx="8255247" cy="3744630"/>
        </p:xfrm>
        <a:graphic>
          <a:graphicData uri="http://schemas.openxmlformats.org/drawingml/2006/table">
            <a:tbl>
              <a:tblPr bandRow="1">
                <a:tableStyleId>{4C3C2611-4C71-4FC5-86AE-919BDF0F9419}</a:tableStyleId>
              </a:tblPr>
              <a:tblGrid>
                <a:gridCol w="6740103">
                  <a:extLst>
                    <a:ext uri="{9D8B030D-6E8A-4147-A177-3AD203B41FA5}">
                      <a16:colId xmlns:a16="http://schemas.microsoft.com/office/drawing/2014/main" val="20000"/>
                    </a:ext>
                  </a:extLst>
                </a:gridCol>
                <a:gridCol w="1515144">
                  <a:extLst>
                    <a:ext uri="{9D8B030D-6E8A-4147-A177-3AD203B41FA5}">
                      <a16:colId xmlns:a16="http://schemas.microsoft.com/office/drawing/2014/main" val="20001"/>
                    </a:ext>
                  </a:extLst>
                </a:gridCol>
              </a:tblGrid>
              <a:tr h="620910">
                <a:tc>
                  <a:txBody>
                    <a:bodyPr/>
                    <a:lstStyle/>
                    <a:p>
                      <a:pPr algn="l">
                        <a:defRPr sz="1800">
                          <a:solidFill>
                            <a:srgbClr val="000000"/>
                          </a:solidFill>
                        </a:defRPr>
                      </a:pPr>
                      <a:r>
                        <a:rPr sz="1600">
                          <a:solidFill>
                            <a:srgbClr val="2A3990"/>
                          </a:solidFill>
                          <a:latin typeface="Menlo"/>
                          <a:ea typeface="Menlo"/>
                          <a:cs typeface="Menlo"/>
                          <a:sym typeface="Menlo"/>
                        </a:rPr>
                        <a:t>pd.DataFrame([upcase, lcase])</a:t>
                      </a:r>
                    </a:p>
                  </a:txBody>
                  <a:tcPr marL="0" marR="0" marT="0" marB="0" anchor="ctr" horzOverflow="overflow">
                    <a:solidFill>
                      <a:srgbClr val="D5DBED"/>
                    </a:solidFill>
                  </a:tcPr>
                </a:tc>
                <a:tc>
                  <a:txBody>
                    <a:bodyPr/>
                    <a:lstStyle/>
                    <a:p>
                      <a:pPr algn="l">
                        <a:defRPr sz="1800">
                          <a:solidFill>
                            <a:srgbClr val="000000"/>
                          </a:solidFill>
                        </a:defRPr>
                      </a:pPr>
                      <a:r>
                        <a:rPr sz="1400">
                          <a:solidFill>
                            <a:srgbClr val="2A3990"/>
                          </a:solidFill>
                          <a:sym typeface="Arial"/>
                        </a:rPr>
                        <a:t># make a DataFrame from a series</a:t>
                      </a:r>
                    </a:p>
                  </a:txBody>
                  <a:tcPr marL="0" marR="0" marT="0" marB="0" anchor="ctr" horzOverflow="overflow">
                    <a:solidFill>
                      <a:srgbClr val="D5DBED"/>
                    </a:solidFill>
                  </a:tcPr>
                </a:tc>
                <a:extLst>
                  <a:ext uri="{0D108BD9-81ED-4DB2-BD59-A6C34878D82A}">
                    <a16:rowId xmlns:a16="http://schemas.microsoft.com/office/drawing/2014/main" val="10000"/>
                  </a:ext>
                </a:extLst>
              </a:tr>
              <a:tr h="620910">
                <a:tc>
                  <a:txBody>
                    <a:bodyPr/>
                    <a:lstStyle/>
                    <a:p>
                      <a:pPr algn="l">
                        <a:defRPr sz="1800">
                          <a:solidFill>
                            <a:srgbClr val="000000"/>
                          </a:solidFill>
                        </a:defRPr>
                      </a:pPr>
                      <a:r>
                        <a:rPr sz="1600">
                          <a:solidFill>
                            <a:srgbClr val="2A3990"/>
                          </a:solidFill>
                          <a:latin typeface="Menlo"/>
                          <a:ea typeface="Menlo"/>
                          <a:cs typeface="Menlo"/>
                          <a:sym typeface="Menlo"/>
                        </a:rPr>
                        <a:t>pd.DataFrame({‘lowercase’: class, ‘uppercase’:upcase})</a:t>
                      </a:r>
                    </a:p>
                  </a:txBody>
                  <a:tcPr marL="0" marR="0" marT="0" marB="0" anchor="ctr" horzOverflow="overflow">
                    <a:solidFill>
                      <a:srgbClr val="EBEEF6"/>
                    </a:solidFill>
                  </a:tcPr>
                </a:tc>
                <a:tc>
                  <a:txBody>
                    <a:bodyPr/>
                    <a:lstStyle/>
                    <a:p>
                      <a:pPr algn="l">
                        <a:defRPr sz="1800">
                          <a:solidFill>
                            <a:srgbClr val="000000"/>
                          </a:solidFill>
                        </a:defRPr>
                      </a:pPr>
                      <a:r>
                        <a:rPr sz="1400">
                          <a:solidFill>
                            <a:srgbClr val="2A3990"/>
                          </a:solidFill>
                          <a:sym typeface="Arial"/>
                        </a:rPr>
                        <a:t># can pass column names</a:t>
                      </a:r>
                    </a:p>
                  </a:txBody>
                  <a:tcPr marL="0" marR="0" marT="0" marB="0" anchor="ctr" horzOverflow="overflow">
                    <a:solidFill>
                      <a:srgbClr val="EBEEF6"/>
                    </a:solidFill>
                  </a:tcPr>
                </a:tc>
                <a:extLst>
                  <a:ext uri="{0D108BD9-81ED-4DB2-BD59-A6C34878D82A}">
                    <a16:rowId xmlns:a16="http://schemas.microsoft.com/office/drawing/2014/main" val="10001"/>
                  </a:ext>
                </a:extLst>
              </a:tr>
              <a:tr h="620910">
                <a:tc>
                  <a:txBody>
                    <a:bodyPr/>
                    <a:lstStyle/>
                    <a:p>
                      <a:pPr algn="l">
                        <a:defRPr sz="1800">
                          <a:solidFill>
                            <a:srgbClr val="000000"/>
                          </a:solidFill>
                        </a:defRPr>
                      </a:pPr>
                      <a:r>
                        <a:rPr sz="1600">
                          <a:solidFill>
                            <a:srgbClr val="2A3990"/>
                          </a:solidFill>
                          <a:latin typeface="Menlo"/>
                          <a:ea typeface="Menlo"/>
                          <a:cs typeface="Menlo"/>
                          <a:sym typeface="Menlo"/>
                        </a:rPr>
                        <a:t>letters.columns = [‘LowerCase’, ‘UpperCase’]</a:t>
                      </a:r>
                    </a:p>
                  </a:txBody>
                  <a:tcPr marL="0" marR="0" marT="0" marB="0" anchor="ctr" horzOverflow="overflow">
                    <a:solidFill>
                      <a:srgbClr val="D5DBED"/>
                    </a:solidFill>
                  </a:tcPr>
                </a:tc>
                <a:tc>
                  <a:txBody>
                    <a:bodyPr/>
                    <a:lstStyle/>
                    <a:p>
                      <a:pPr algn="l">
                        <a:defRPr sz="1800">
                          <a:solidFill>
                            <a:srgbClr val="000000"/>
                          </a:solidFill>
                        </a:defRPr>
                      </a:pPr>
                      <a:r>
                        <a:rPr sz="1400">
                          <a:solidFill>
                            <a:srgbClr val="2A3990"/>
                          </a:solidFill>
                          <a:sym typeface="Arial"/>
                        </a:rPr>
                        <a:t># explicitly set the columns</a:t>
                      </a:r>
                    </a:p>
                  </a:txBody>
                  <a:tcPr marL="0" marR="0" marT="0" marB="0" anchor="ctr" horzOverflow="overflow">
                    <a:solidFill>
                      <a:srgbClr val="D5DBED"/>
                    </a:solidFill>
                  </a:tcPr>
                </a:tc>
                <a:extLst>
                  <a:ext uri="{0D108BD9-81ED-4DB2-BD59-A6C34878D82A}">
                    <a16:rowId xmlns:a16="http://schemas.microsoft.com/office/drawing/2014/main" val="10002"/>
                  </a:ext>
                </a:extLst>
              </a:tr>
              <a:tr h="620910">
                <a:tc>
                  <a:txBody>
                    <a:bodyPr/>
                    <a:lstStyle/>
                    <a:p>
                      <a:pPr algn="l">
                        <a:defRPr sz="1800">
                          <a:solidFill>
                            <a:srgbClr val="000000"/>
                          </a:solidFill>
                        </a:defRPr>
                      </a:pPr>
                      <a:r>
                        <a:rPr sz="1600">
                          <a:solidFill>
                            <a:srgbClr val="2A3990"/>
                          </a:solidFill>
                          <a:latin typeface="Menlo"/>
                          <a:ea typeface="Menlo"/>
                          <a:cs typeface="Menlo"/>
                          <a:sym typeface="Menlo"/>
                        </a:rPr>
                        <a:t>letters.index = lcase</a:t>
                      </a:r>
                    </a:p>
                  </a:txBody>
                  <a:tcPr marL="0" marR="0" marT="0" marB="0" anchor="ctr" horzOverflow="overflow">
                    <a:solidFill>
                      <a:srgbClr val="EBEEF6"/>
                    </a:solidFill>
                  </a:tcPr>
                </a:tc>
                <a:tc>
                  <a:txBody>
                    <a:bodyPr/>
                    <a:lstStyle/>
                    <a:p>
                      <a:pPr algn="l">
                        <a:defRPr sz="1800">
                          <a:solidFill>
                            <a:srgbClr val="000000"/>
                          </a:solidFill>
                        </a:defRPr>
                      </a:pPr>
                      <a:r>
                        <a:rPr sz="1400">
                          <a:solidFill>
                            <a:srgbClr val="2A3990"/>
                          </a:solidFill>
                          <a:sym typeface="Arial"/>
                        </a:rPr>
                        <a:t># change the indices</a:t>
                      </a:r>
                    </a:p>
                  </a:txBody>
                  <a:tcPr marL="0" marR="0" marT="0" marB="0" anchor="ctr" horzOverflow="overflow">
                    <a:solidFill>
                      <a:srgbClr val="EBEEF6"/>
                    </a:solidFill>
                  </a:tcPr>
                </a:tc>
                <a:extLst>
                  <a:ext uri="{0D108BD9-81ED-4DB2-BD59-A6C34878D82A}">
                    <a16:rowId xmlns:a16="http://schemas.microsoft.com/office/drawing/2014/main" val="10003"/>
                  </a:ext>
                </a:extLst>
              </a:tr>
              <a:tr h="620910">
                <a:tc>
                  <a:txBody>
                    <a:bodyPr/>
                    <a:lstStyle/>
                    <a:p>
                      <a:pPr algn="l">
                        <a:defRPr sz="1600">
                          <a:latin typeface="Menlo"/>
                          <a:ea typeface="Menlo"/>
                          <a:cs typeface="Menlo"/>
                          <a:sym typeface="Menlo"/>
                        </a:defRPr>
                      </a:pPr>
                      <a:r>
                        <a:t>letters.</a:t>
                      </a:r>
                      <a:r>
                        <a:rPr b="1">
                          <a:solidFill>
                            <a:srgbClr val="FF0000"/>
                          </a:solidFill>
                        </a:rPr>
                        <a:t>sort_values</a:t>
                      </a:r>
                      <a:r>
                        <a:t>(‘Number’), letters.</a:t>
                      </a:r>
                      <a:r>
                        <a:rPr b="1">
                          <a:solidFill>
                            <a:srgbClr val="FF0000"/>
                          </a:solidFill>
                        </a:rPr>
                        <a:t>sort_index</a:t>
                      </a:r>
                      <a:r>
                        <a:t>()</a:t>
                      </a:r>
                    </a:p>
                  </a:txBody>
                  <a:tcPr marL="0" marR="0" marT="0" marB="0" anchor="ctr" horzOverflow="overflow">
                    <a:solidFill>
                      <a:srgbClr val="D5DBED"/>
                    </a:solidFill>
                  </a:tcPr>
                </a:tc>
                <a:tc>
                  <a:txBody>
                    <a:bodyPr/>
                    <a:lstStyle/>
                    <a:p>
                      <a:pPr algn="l">
                        <a:defRPr sz="1800">
                          <a:solidFill>
                            <a:srgbClr val="000000"/>
                          </a:solidFill>
                        </a:defRPr>
                      </a:pPr>
                      <a:r>
                        <a:rPr sz="1400">
                          <a:solidFill>
                            <a:srgbClr val="2A3990"/>
                          </a:solidFill>
                          <a:sym typeface="Arial"/>
                        </a:rPr>
                        <a:t># sort by column or by index</a:t>
                      </a:r>
                    </a:p>
                  </a:txBody>
                  <a:tcPr marL="0" marR="0" marT="0" marB="0" anchor="ctr" horzOverflow="overflow">
                    <a:solidFill>
                      <a:srgbClr val="D5DBED"/>
                    </a:solidFill>
                  </a:tcPr>
                </a:tc>
                <a:extLst>
                  <a:ext uri="{0D108BD9-81ED-4DB2-BD59-A6C34878D82A}">
                    <a16:rowId xmlns:a16="http://schemas.microsoft.com/office/drawing/2014/main" val="10004"/>
                  </a:ext>
                </a:extLst>
              </a:tr>
              <a:tr h="620910">
                <a:tc>
                  <a:txBody>
                    <a:bodyPr/>
                    <a:lstStyle/>
                    <a:p>
                      <a:pPr algn="l">
                        <a:defRPr sz="1800">
                          <a:solidFill>
                            <a:srgbClr val="000000"/>
                          </a:solidFill>
                        </a:defRPr>
                      </a:pPr>
                      <a:r>
                        <a:rPr sz="1600">
                          <a:solidFill>
                            <a:srgbClr val="2A3990"/>
                          </a:solidFill>
                          <a:latin typeface="Menlo"/>
                          <a:ea typeface="Menlo"/>
                          <a:cs typeface="Menlo"/>
                          <a:sym typeface="Menlo"/>
                        </a:rPr>
                        <a:t>letters[ [‘LowerCase’, ‘UpperCase’] ]</a:t>
                      </a:r>
                    </a:p>
                  </a:txBody>
                  <a:tcPr marL="0" marR="0" marT="0" marB="0" anchor="ctr" horzOverflow="overflow">
                    <a:solidFill>
                      <a:srgbClr val="EBEEF6"/>
                    </a:solidFill>
                  </a:tcPr>
                </a:tc>
                <a:tc>
                  <a:txBody>
                    <a:bodyPr/>
                    <a:lstStyle/>
                    <a:p>
                      <a:pPr algn="l">
                        <a:defRPr sz="1800">
                          <a:solidFill>
                            <a:srgbClr val="000000"/>
                          </a:solidFill>
                        </a:defRPr>
                      </a:pPr>
                      <a:r>
                        <a:rPr sz="1400">
                          <a:solidFill>
                            <a:srgbClr val="2A3990"/>
                          </a:solidFill>
                          <a:sym typeface="Arial"/>
                        </a:rPr>
                        <a:t># slide columns by name</a:t>
                      </a:r>
                    </a:p>
                  </a:txBody>
                  <a:tcPr marL="0" marR="0" marT="0" marB="0" anchor="ctr" horzOverflow="overflow">
                    <a:solidFill>
                      <a:srgbClr val="EBEEF6"/>
                    </a:solidFill>
                  </a:tcPr>
                </a:tc>
                <a:extLst>
                  <a:ext uri="{0D108BD9-81ED-4DB2-BD59-A6C34878D82A}">
                    <a16:rowId xmlns:a16="http://schemas.microsoft.com/office/drawing/2014/main" val="10005"/>
                  </a:ext>
                </a:extLst>
              </a:tr>
            </a:tbl>
          </a:graphicData>
        </a:graphic>
      </p:graphicFrame>
      <p:sp>
        <p:nvSpPr>
          <p:cNvPr id="270" name="4.  Pandas"/>
          <p:cNvSpPr txBox="1"/>
          <p:nvPr/>
        </p:nvSpPr>
        <p:spPr>
          <a:xfrm>
            <a:off x="219519" y="177800"/>
            <a:ext cx="1836929"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lide Number"/>
          <p:cNvSpPr txBox="1">
            <a:spLocks noGrp="1"/>
          </p:cNvSpPr>
          <p:nvPr>
            <p:ph type="sldNum" sz="quarter" idx="2"/>
          </p:nvPr>
        </p:nvSpPr>
        <p:spPr>
          <a:xfrm>
            <a:off x="7538052" y="4638109"/>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273" name="Google Shape;262;p42"/>
          <p:cNvSpPr txBox="1">
            <a:spLocks noGrp="1"/>
          </p:cNvSpPr>
          <p:nvPr>
            <p:ph type="body" sz="quarter" idx="4294967295"/>
          </p:nvPr>
        </p:nvSpPr>
        <p:spPr>
          <a:xfrm>
            <a:off x="311698" y="1509275"/>
            <a:ext cx="3182933" cy="1473075"/>
          </a:xfrm>
          <a:prstGeom prst="rect">
            <a:avLst/>
          </a:prstGeom>
        </p:spPr>
        <p:txBody>
          <a:bodyPr/>
          <a:lstStyle/>
          <a:p>
            <a:pPr marL="0" indent="0">
              <a:buSzTx/>
              <a:buNone/>
              <a:defRPr>
                <a:solidFill>
                  <a:srgbClr val="404040"/>
                </a:solidFill>
                <a:latin typeface="Open Sans"/>
                <a:ea typeface="Open Sans"/>
                <a:cs typeface="Open Sans"/>
                <a:sym typeface="Open Sans"/>
              </a:defRPr>
            </a:pPr>
            <a:r>
              <a:t>Viewing your data </a:t>
            </a:r>
            <a:r>
              <a:rPr>
                <a:solidFill>
                  <a:srgbClr val="0000FF"/>
                </a:solidFill>
              </a:rPr>
              <a:t>by </a:t>
            </a:r>
            <a:r>
              <a:t>a </a:t>
            </a:r>
            <a:br/>
            <a:r>
              <a:t>category can yield critical </a:t>
            </a:r>
            <a:br/>
            <a:r>
              <a:t>insights</a:t>
            </a:r>
          </a:p>
        </p:txBody>
      </p:sp>
      <p:pic>
        <p:nvPicPr>
          <p:cNvPr id="274" name="Google Shape;263;p42" descr="Google Shape;263;p42"/>
          <p:cNvPicPr>
            <a:picLocks noChangeAspect="1"/>
          </p:cNvPicPr>
          <p:nvPr/>
        </p:nvPicPr>
        <p:blipFill>
          <a:blip r:embed="rId2">
            <a:extLst/>
          </a:blip>
          <a:stretch>
            <a:fillRect/>
          </a:stretch>
        </p:blipFill>
        <p:spPr>
          <a:xfrm>
            <a:off x="3961272" y="438823"/>
            <a:ext cx="5002153" cy="3613978"/>
          </a:xfrm>
          <a:prstGeom prst="rect">
            <a:avLst/>
          </a:prstGeom>
          <a:ln w="12700">
            <a:miter lim="400000"/>
          </a:ln>
        </p:spPr>
      </p:pic>
      <p:sp>
        <p:nvSpPr>
          <p:cNvPr id="275" name="4.  Pandas"/>
          <p:cNvSpPr txBox="1"/>
          <p:nvPr/>
        </p:nvSpPr>
        <p:spPr>
          <a:xfrm>
            <a:off x="219519" y="177800"/>
            <a:ext cx="1836929"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4.  Pandas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people2.jpg" descr="people2.jpg"/>
          <p:cNvPicPr>
            <a:picLocks noChangeAspect="1"/>
          </p:cNvPicPr>
          <p:nvPr/>
        </p:nvPicPr>
        <p:blipFill>
          <a:blip r:embed="rId2">
            <a:extLst/>
          </a:blip>
          <a:stretch>
            <a:fillRect/>
          </a:stretch>
        </p:blipFill>
        <p:spPr>
          <a:xfrm rot="20981710">
            <a:off x="880366" y="-108081"/>
            <a:ext cx="3204558" cy="2301146"/>
          </a:xfrm>
          <a:prstGeom prst="rect">
            <a:avLst/>
          </a:prstGeom>
          <a:ln w="12700">
            <a:miter lim="400000"/>
          </a:ln>
          <a:effectLst>
            <a:outerShdw blurRad="254000" dist="127000" dir="16200000" rotWithShape="0">
              <a:srgbClr val="000000">
                <a:alpha val="70000"/>
              </a:srgbClr>
            </a:outerShdw>
          </a:effectLst>
        </p:spPr>
      </p:pic>
      <p:sp>
        <p:nvSpPr>
          <p:cNvPr id="278" name="Slide Number"/>
          <p:cNvSpPr txBox="1">
            <a:spLocks noGrp="1"/>
          </p:cNvSpPr>
          <p:nvPr>
            <p:ph type="sldNum" sz="quarter" idx="2"/>
          </p:nvPr>
        </p:nvSpPr>
        <p:spPr>
          <a:xfrm>
            <a:off x="7411052" y="4657476"/>
            <a:ext cx="340778"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279" name="people1.jpg" descr="people1.jpg"/>
          <p:cNvPicPr>
            <a:picLocks noChangeAspect="1"/>
          </p:cNvPicPr>
          <p:nvPr/>
        </p:nvPicPr>
        <p:blipFill>
          <a:blip r:embed="rId3">
            <a:extLst/>
          </a:blip>
          <a:stretch>
            <a:fillRect/>
          </a:stretch>
        </p:blipFill>
        <p:spPr>
          <a:xfrm>
            <a:off x="112498" y="1522777"/>
            <a:ext cx="2221169" cy="2301146"/>
          </a:xfrm>
          <a:prstGeom prst="rect">
            <a:avLst/>
          </a:prstGeom>
          <a:ln w="12700">
            <a:miter lim="400000"/>
          </a:ln>
          <a:effectLst>
            <a:outerShdw blurRad="101600" dist="25400" dir="5400000" rotWithShape="0">
              <a:srgbClr val="000000">
                <a:alpha val="75000"/>
              </a:srgbClr>
            </a:outerShdw>
          </a:effectLst>
        </p:spPr>
      </p:pic>
      <p:pic>
        <p:nvPicPr>
          <p:cNvPr id="280" name="people3.jpg" descr="people3.jpg"/>
          <p:cNvPicPr>
            <a:picLocks noChangeAspect="1"/>
          </p:cNvPicPr>
          <p:nvPr/>
        </p:nvPicPr>
        <p:blipFill>
          <a:blip r:embed="rId4">
            <a:extLst/>
          </a:blip>
          <a:stretch>
            <a:fillRect/>
          </a:stretch>
        </p:blipFill>
        <p:spPr>
          <a:xfrm>
            <a:off x="2508746" y="1866899"/>
            <a:ext cx="2743202" cy="1612902"/>
          </a:xfrm>
          <a:prstGeom prst="rect">
            <a:avLst/>
          </a:prstGeom>
          <a:ln w="12700">
            <a:miter lim="400000"/>
          </a:ln>
          <a:effectLst>
            <a:outerShdw blurRad="254000" dist="127000" dir="16200000" rotWithShape="0">
              <a:srgbClr val="000000">
                <a:alpha val="70000"/>
              </a:srgbClr>
            </a:outerShdw>
          </a:effectLst>
        </p:spPr>
      </p:pic>
      <p:sp>
        <p:nvSpPr>
          <p:cNvPr id="281" name="Good luck with your projects!…"/>
          <p:cNvSpPr txBox="1"/>
          <p:nvPr/>
        </p:nvSpPr>
        <p:spPr>
          <a:xfrm>
            <a:off x="6015508" y="502741"/>
            <a:ext cx="2648349" cy="1079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r>
              <a:t>Good luck with your projects!</a:t>
            </a:r>
          </a:p>
          <a:p>
            <a:endParaRPr/>
          </a:p>
          <a:p>
            <a:r>
              <a:t>Your presentations focus on your </a:t>
            </a:r>
          </a:p>
          <a:p>
            <a:pPr>
              <a:defRPr i="1"/>
            </a:pPr>
            <a:r>
              <a:t>communication</a:t>
            </a:r>
            <a:r>
              <a:rPr i="0"/>
              <a:t> of your project, not the tech notes.</a:t>
            </a:r>
          </a:p>
        </p:txBody>
      </p:sp>
      <p:sp>
        <p:nvSpPr>
          <p:cNvPr id="282" name="¡Buena suerte!"/>
          <p:cNvSpPr txBox="1"/>
          <p:nvPr/>
        </p:nvSpPr>
        <p:spPr>
          <a:xfrm>
            <a:off x="7141525" y="2222500"/>
            <a:ext cx="1178992" cy="215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t>¡Buena suerte!</a:t>
            </a:r>
          </a:p>
        </p:txBody>
      </p:sp>
      <p:sp>
        <p:nvSpPr>
          <p:cNvPr id="283" name="حظا سعيدا!"/>
          <p:cNvSpPr txBox="1"/>
          <p:nvPr/>
        </p:nvSpPr>
        <p:spPr>
          <a:xfrm>
            <a:off x="7806612" y="2556425"/>
            <a:ext cx="763217" cy="2338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rtl="1">
              <a:defRPr/>
            </a:lvl1pPr>
          </a:lstStyle>
          <a:p>
            <a:r>
              <a:t>حظا سعيدا!</a:t>
            </a:r>
          </a:p>
        </p:txBody>
      </p:sp>
      <p:sp>
        <p:nvSpPr>
          <p:cNvPr id="284" name="Удачи!"/>
          <p:cNvSpPr txBox="1"/>
          <p:nvPr/>
        </p:nvSpPr>
        <p:spPr>
          <a:xfrm>
            <a:off x="7894856" y="2908300"/>
            <a:ext cx="586731" cy="215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t>Удачи!</a:t>
            </a:r>
          </a:p>
        </p:txBody>
      </p:sp>
      <p:sp>
        <p:nvSpPr>
          <p:cNvPr id="285" name="Viel Glück!"/>
          <p:cNvSpPr txBox="1"/>
          <p:nvPr/>
        </p:nvSpPr>
        <p:spPr>
          <a:xfrm>
            <a:off x="7301354" y="3378200"/>
            <a:ext cx="859334" cy="215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t>Viel Glück!</a:t>
            </a:r>
          </a:p>
        </p:txBody>
      </p:sp>
      <p:sp>
        <p:nvSpPr>
          <p:cNvPr id="286" name="اچھی قسمت!"/>
          <p:cNvSpPr txBox="1"/>
          <p:nvPr/>
        </p:nvSpPr>
        <p:spPr>
          <a:xfrm>
            <a:off x="6904300" y="3802929"/>
            <a:ext cx="870765" cy="2338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rtl="1">
              <a:defRPr/>
            </a:lvl1pPr>
          </a:lstStyle>
          <a:p>
            <a:r>
              <a:t>اچھی قسمت!</a:t>
            </a:r>
          </a:p>
        </p:txBody>
      </p:sp>
      <p:sp>
        <p:nvSpPr>
          <p:cNvPr id="287" name="सौभाग्य!"/>
          <p:cNvSpPr txBox="1"/>
          <p:nvPr/>
        </p:nvSpPr>
        <p:spPr>
          <a:xfrm>
            <a:off x="6821127" y="2761744"/>
            <a:ext cx="546604" cy="248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t>सौभाग्य!</a:t>
            </a:r>
          </a:p>
        </p:txBody>
      </p:sp>
      <p:sp>
        <p:nvSpPr>
          <p:cNvPr id="288" name="祝好运！"/>
          <p:cNvSpPr txBox="1"/>
          <p:nvPr/>
        </p:nvSpPr>
        <p:spPr>
          <a:xfrm>
            <a:off x="6577983" y="3078658"/>
            <a:ext cx="651892"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t>祝好运！</a:t>
            </a:r>
          </a:p>
        </p:txBody>
      </p:sp>
      <p:sp>
        <p:nvSpPr>
          <p:cNvPr id="289" name="がんばろう！"/>
          <p:cNvSpPr txBox="1"/>
          <p:nvPr/>
        </p:nvSpPr>
        <p:spPr>
          <a:xfrm>
            <a:off x="7914258" y="1888573"/>
            <a:ext cx="935483"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t>がんばろう！</a:t>
            </a:r>
          </a:p>
        </p:txBody>
      </p:sp>
      <p:sp>
        <p:nvSpPr>
          <p:cNvPr id="290" name="ਖੁਸ਼ਕਿਸਮਤੀ!"/>
          <p:cNvSpPr txBox="1"/>
          <p:nvPr/>
        </p:nvSpPr>
        <p:spPr>
          <a:xfrm>
            <a:off x="7792325" y="4052678"/>
            <a:ext cx="791791" cy="218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t>ਖੁਸ਼ਕਿਸਮਤੀ!</a:t>
            </a:r>
          </a:p>
        </p:txBody>
      </p:sp>
      <p:sp>
        <p:nvSpPr>
          <p:cNvPr id="291" name="સારા નસીબ!"/>
          <p:cNvSpPr txBox="1"/>
          <p:nvPr/>
        </p:nvSpPr>
        <p:spPr>
          <a:xfrm>
            <a:off x="6199725" y="4190169"/>
            <a:ext cx="852793" cy="24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t>સારા નસીબ!</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lide Number"/>
          <p:cNvSpPr txBox="1">
            <a:spLocks noGrp="1"/>
          </p:cNvSpPr>
          <p:nvPr>
            <p:ph type="sldNum" sz="quarter" idx="2"/>
          </p:nvPr>
        </p:nvSpPr>
        <p:spPr>
          <a:xfrm>
            <a:off x="7610667" y="4638109"/>
            <a:ext cx="268162"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72" name="Google Shape;135;p21"/>
          <p:cNvSpPr txBox="1">
            <a:spLocks noGrp="1"/>
          </p:cNvSpPr>
          <p:nvPr>
            <p:ph type="body" idx="4294967295"/>
          </p:nvPr>
        </p:nvSpPr>
        <p:spPr>
          <a:xfrm>
            <a:off x="311699" y="802754"/>
            <a:ext cx="8719586" cy="3339002"/>
          </a:xfrm>
          <a:prstGeom prst="rect">
            <a:avLst/>
          </a:prstGeom>
        </p:spPr>
        <p:txBody>
          <a:bodyPr/>
          <a:lstStyle/>
          <a:p>
            <a:pPr marL="0" indent="0" defTabSz="798818">
              <a:buSzTx/>
              <a:buNone/>
              <a:defRPr sz="2457">
                <a:latin typeface="Raleway Medium"/>
                <a:ea typeface="Raleway Medium"/>
                <a:cs typeface="Raleway Medium"/>
                <a:sym typeface="Raleway Medium"/>
              </a:defRPr>
            </a:pPr>
            <a:r>
              <a:rPr lang="en-US" smtClean="0"/>
              <a:t>What </a:t>
            </a:r>
            <a:r>
              <a:rPr lang="en-US" dirty="0" smtClean="0"/>
              <a:t>were the main challenges?</a:t>
            </a:r>
          </a:p>
          <a:p>
            <a:pPr marL="0" indent="0" defTabSz="798818">
              <a:buSzTx/>
              <a:buNone/>
              <a:defRPr sz="2457">
                <a:latin typeface="Raleway Medium"/>
                <a:ea typeface="Raleway Medium"/>
                <a:cs typeface="Raleway Medium"/>
                <a:sym typeface="Raleway Medium"/>
              </a:defRPr>
            </a:pPr>
            <a:r>
              <a:rPr lang="en-US" dirty="0" smtClean="0"/>
              <a:t>What did you learn?</a:t>
            </a:r>
            <a:endParaRPr dirty="0"/>
          </a:p>
        </p:txBody>
      </p:sp>
      <p:sp>
        <p:nvSpPr>
          <p:cNvPr id="173" name="Google Shape;134;p21"/>
          <p:cNvSpPr txBox="1">
            <a:spLocks noGrp="1"/>
          </p:cNvSpPr>
          <p:nvPr>
            <p:ph type="title" idx="4294967295"/>
          </p:nvPr>
        </p:nvSpPr>
        <p:spPr>
          <a:prstGeom prst="rect">
            <a:avLst/>
          </a:prstGeom>
        </p:spPr>
        <p:txBody>
          <a:bodyPr/>
          <a:lstStyle>
            <a:lvl1pPr>
              <a:defRPr sz="2700"/>
            </a:lvl1pPr>
          </a:lstStyle>
          <a:p>
            <a:r>
              <a:rPr lang="en-US" dirty="0"/>
              <a:t>0</a:t>
            </a:r>
            <a:r>
              <a:rPr lang="en-US" dirty="0" smtClean="0"/>
              <a:t>. Homework Unit 9 - Debrief</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lide Number"/>
          <p:cNvSpPr txBox="1">
            <a:spLocks noGrp="1"/>
          </p:cNvSpPr>
          <p:nvPr>
            <p:ph type="sldNum" sz="quarter" idx="2"/>
          </p:nvPr>
        </p:nvSpPr>
        <p:spPr>
          <a:xfrm>
            <a:off x="7610667" y="4638109"/>
            <a:ext cx="268162"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72" name="Google Shape;135;p21"/>
          <p:cNvSpPr txBox="1">
            <a:spLocks noGrp="1"/>
          </p:cNvSpPr>
          <p:nvPr>
            <p:ph type="body" idx="4294967295"/>
          </p:nvPr>
        </p:nvSpPr>
        <p:spPr>
          <a:xfrm>
            <a:off x="311699" y="802754"/>
            <a:ext cx="8719586" cy="3339002"/>
          </a:xfrm>
          <a:prstGeom prst="rect">
            <a:avLst/>
          </a:prstGeom>
        </p:spPr>
        <p:txBody>
          <a:bodyPr/>
          <a:lstStyle/>
          <a:p>
            <a:pPr marL="0" indent="0" defTabSz="798818">
              <a:buSzTx/>
              <a:buNone/>
              <a:defRPr sz="2457">
                <a:latin typeface="Raleway Medium"/>
                <a:ea typeface="Raleway Medium"/>
                <a:cs typeface="Raleway Medium"/>
                <a:sym typeface="Raleway Medium"/>
              </a:defRPr>
            </a:pPr>
            <a:r>
              <a:rPr dirty="0"/>
              <a:t>1-2 page proposal: 10%</a:t>
            </a:r>
            <a:br>
              <a:rPr dirty="0"/>
            </a:br>
            <a:r>
              <a:rPr dirty="0"/>
              <a:t>8+ page paper: 70%</a:t>
            </a:r>
            <a:br>
              <a:rPr dirty="0"/>
            </a:br>
            <a:r>
              <a:rPr dirty="0"/>
              <a:t>Final class presentation: 20%</a:t>
            </a:r>
          </a:p>
          <a:p>
            <a:pPr marL="0" indent="0" defTabSz="798818">
              <a:spcBef>
                <a:spcPts val="1300"/>
              </a:spcBef>
              <a:buSzTx/>
              <a:buNone/>
              <a:defRPr sz="2457">
                <a:latin typeface="Raleway Medium"/>
                <a:ea typeface="Raleway Medium"/>
                <a:cs typeface="Raleway Medium"/>
                <a:sym typeface="Raleway Medium"/>
              </a:defRPr>
            </a:pPr>
            <a:r>
              <a:rPr dirty="0"/>
              <a:t>Confidential peer </a:t>
            </a:r>
            <a:r>
              <a:rPr dirty="0" smtClean="0"/>
              <a:t>review</a:t>
            </a:r>
            <a:r>
              <a:rPr lang="en-US" dirty="0"/>
              <a:t> </a:t>
            </a:r>
            <a:r>
              <a:rPr lang="en-US" dirty="0" smtClean="0"/>
              <a:t>(optional)</a:t>
            </a:r>
            <a:endParaRPr dirty="0">
              <a:solidFill>
                <a:srgbClr val="404040"/>
              </a:solidFill>
            </a:endParaRPr>
          </a:p>
          <a:p>
            <a:pPr marL="0" indent="0" defTabSz="798818">
              <a:spcBef>
                <a:spcPts val="1300"/>
              </a:spcBef>
              <a:buSzTx/>
              <a:buNone/>
              <a:defRPr sz="2457">
                <a:solidFill>
                  <a:srgbClr val="404040"/>
                </a:solidFill>
                <a:latin typeface="Raleway Medium"/>
                <a:ea typeface="Raleway Medium"/>
                <a:cs typeface="Raleway Medium"/>
                <a:sym typeface="Raleway Medium"/>
              </a:defRPr>
            </a:pPr>
            <a:r>
              <a:rPr dirty="0"/>
              <a:t>Instructions are posted on </a:t>
            </a:r>
            <a:r>
              <a:rPr dirty="0" smtClean="0"/>
              <a:t>GitHub</a:t>
            </a:r>
            <a:endParaRPr dirty="0"/>
          </a:p>
        </p:txBody>
      </p:sp>
      <p:sp>
        <p:nvSpPr>
          <p:cNvPr id="173" name="Google Shape;134;p21"/>
          <p:cNvSpPr txBox="1">
            <a:spLocks noGrp="1"/>
          </p:cNvSpPr>
          <p:nvPr>
            <p:ph type="title" idx="4294967295"/>
          </p:nvPr>
        </p:nvSpPr>
        <p:spPr>
          <a:prstGeom prst="rect">
            <a:avLst/>
          </a:prstGeom>
        </p:spPr>
        <p:txBody>
          <a:bodyPr/>
          <a:lstStyle>
            <a:lvl1pPr>
              <a:defRPr sz="2700"/>
            </a:lvl1pPr>
          </a:lstStyle>
          <a:p>
            <a:r>
              <a:rPr lang="en-US" dirty="0" smtClean="0"/>
              <a:t>1. </a:t>
            </a:r>
            <a:r>
              <a:rPr dirty="0" smtClean="0"/>
              <a:t>Project </a:t>
            </a:r>
            <a:r>
              <a:rPr lang="en-US" dirty="0" smtClean="0"/>
              <a:t>2</a:t>
            </a:r>
            <a:endParaRPr dirty="0"/>
          </a:p>
        </p:txBody>
      </p:sp>
    </p:spTree>
    <p:extLst>
      <p:ext uri="{BB962C8B-B14F-4D97-AF65-F5344CB8AC3E}">
        <p14:creationId xmlns:p14="http://schemas.microsoft.com/office/powerpoint/2010/main" val="85666348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cNvSpPr txBox="1">
            <a:spLocks noGrp="1"/>
          </p:cNvSpPr>
          <p:nvPr>
            <p:ph type="sldNum" sz="quarter" idx="2"/>
          </p:nvPr>
        </p:nvSpPr>
        <p:spPr>
          <a:xfrm>
            <a:off x="7610667" y="4638109"/>
            <a:ext cx="268162"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76" name="Google Shape;141;p22"/>
          <p:cNvSpPr txBox="1">
            <a:spLocks noGrp="1"/>
          </p:cNvSpPr>
          <p:nvPr>
            <p:ph type="body" idx="4294967295"/>
          </p:nvPr>
        </p:nvSpPr>
        <p:spPr>
          <a:xfrm>
            <a:off x="311699" y="734574"/>
            <a:ext cx="8520602" cy="3339002"/>
          </a:xfrm>
          <a:prstGeom prst="rect">
            <a:avLst/>
          </a:prstGeom>
        </p:spPr>
        <p:txBody>
          <a:bodyPr/>
          <a:lstStyle/>
          <a:p>
            <a:pPr marL="0" indent="0">
              <a:buSzTx/>
              <a:buNone/>
              <a:defRPr sz="2400">
                <a:solidFill>
                  <a:srgbClr val="434343"/>
                </a:solidFill>
                <a:latin typeface="Open Sans"/>
                <a:ea typeface="Open Sans"/>
                <a:cs typeface="Open Sans"/>
                <a:sym typeface="Open Sans"/>
              </a:defRPr>
            </a:pPr>
            <a:r>
              <a:t>Talk with your team about your project [10 min]</a:t>
            </a:r>
          </a:p>
          <a:p>
            <a:pPr indent="-355600">
              <a:spcBef>
                <a:spcPts val="1600"/>
              </a:spcBef>
              <a:buSzPts val="2000"/>
              <a:buFontTx/>
              <a:buAutoNum type="arabicPeriod"/>
              <a:defRPr sz="2000">
                <a:solidFill>
                  <a:srgbClr val="434343"/>
                </a:solidFill>
                <a:latin typeface="Open Sans"/>
                <a:ea typeface="Open Sans"/>
                <a:cs typeface="Open Sans"/>
                <a:sym typeface="Open Sans"/>
              </a:defRPr>
            </a:pPr>
            <a:r>
              <a:t>Create your team repository!</a:t>
            </a:r>
          </a:p>
          <a:p>
            <a:pPr indent="-355600">
              <a:buSzPts val="2000"/>
              <a:buFontTx/>
              <a:buAutoNum type="arabicPeriod"/>
              <a:defRPr sz="2000">
                <a:solidFill>
                  <a:srgbClr val="434343"/>
                </a:solidFill>
                <a:latin typeface="Open Sans"/>
                <a:ea typeface="Open Sans"/>
                <a:cs typeface="Open Sans"/>
                <a:sym typeface="Open Sans"/>
              </a:defRPr>
            </a:pPr>
            <a:r>
              <a:t>What do you hope to get out of the project?</a:t>
            </a:r>
          </a:p>
          <a:p>
            <a:pPr indent="-355600">
              <a:buSzPts val="2000"/>
              <a:buFontTx/>
              <a:buAutoNum type="arabicPeriod"/>
              <a:defRPr sz="2000">
                <a:solidFill>
                  <a:srgbClr val="434343"/>
                </a:solidFill>
                <a:latin typeface="Open Sans"/>
                <a:ea typeface="Open Sans"/>
                <a:cs typeface="Open Sans"/>
                <a:sym typeface="Open Sans"/>
              </a:defRPr>
            </a:pPr>
            <a:r>
              <a:t>When would you like to meet next?</a:t>
            </a:r>
          </a:p>
          <a:p>
            <a:pPr indent="-355600">
              <a:buSzPts val="2000"/>
              <a:buFontTx/>
              <a:buAutoNum type="arabicPeriod"/>
              <a:defRPr sz="2000">
                <a:solidFill>
                  <a:srgbClr val="434343"/>
                </a:solidFill>
                <a:latin typeface="Open Sans"/>
                <a:ea typeface="Open Sans"/>
                <a:cs typeface="Open Sans"/>
                <a:sym typeface="Open Sans"/>
              </a:defRPr>
            </a:pPr>
            <a:r>
              <a:t>Discussion </a:t>
            </a:r>
          </a:p>
        </p:txBody>
      </p:sp>
      <p:sp>
        <p:nvSpPr>
          <p:cNvPr id="177" name="2.  Activity"/>
          <p:cNvSpPr txBox="1"/>
          <p:nvPr/>
        </p:nvSpPr>
        <p:spPr>
          <a:xfrm>
            <a:off x="473519" y="241300"/>
            <a:ext cx="1855598"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2.  Activity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lide Number"/>
          <p:cNvSpPr txBox="1">
            <a:spLocks noGrp="1"/>
          </p:cNvSpPr>
          <p:nvPr>
            <p:ph type="sldNum" sz="quarter" idx="2"/>
          </p:nvPr>
        </p:nvSpPr>
        <p:spPr>
          <a:xfrm>
            <a:off x="7483670" y="4657477"/>
            <a:ext cx="268163"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180" name="With the time left in the course, it is critical you start your project this week…"/>
          <p:cNvSpPr txBox="1">
            <a:spLocks noGrp="1"/>
          </p:cNvSpPr>
          <p:nvPr>
            <p:ph type="body" idx="4294967295"/>
          </p:nvPr>
        </p:nvSpPr>
        <p:spPr>
          <a:xfrm>
            <a:off x="2915199" y="406948"/>
            <a:ext cx="5864745" cy="3970890"/>
          </a:xfrm>
          <a:prstGeom prst="rect">
            <a:avLst/>
          </a:prstGeom>
        </p:spPr>
        <p:txBody>
          <a:bodyPr/>
          <a:lstStyle/>
          <a:p>
            <a:pPr marL="0" indent="0">
              <a:buSzTx/>
              <a:buNone/>
              <a:defRPr sz="2000">
                <a:solidFill>
                  <a:srgbClr val="434343"/>
                </a:solidFill>
                <a:latin typeface="Open Sans"/>
                <a:ea typeface="Open Sans"/>
                <a:cs typeface="Open Sans"/>
                <a:sym typeface="Open Sans"/>
              </a:defRPr>
            </a:pPr>
            <a:r>
              <a:t>With the time left in the course, it is critical you start your project this week</a:t>
            </a:r>
          </a:p>
          <a:p>
            <a:pPr indent="-355600">
              <a:spcBef>
                <a:spcPts val="1600"/>
              </a:spcBef>
              <a:buSzPts val="2000"/>
              <a:buFontTx/>
              <a:buAutoNum type="arabicPeriod"/>
              <a:defRPr sz="2000">
                <a:solidFill>
                  <a:srgbClr val="434343"/>
                </a:solidFill>
                <a:latin typeface="Open Sans"/>
                <a:ea typeface="Open Sans"/>
                <a:cs typeface="Open Sans"/>
                <a:sym typeface="Open Sans"/>
              </a:defRPr>
            </a:pPr>
            <a:r>
              <a:t>Pick a time to meet next</a:t>
            </a:r>
          </a:p>
          <a:p>
            <a:pPr indent="-355600">
              <a:buSzPts val="2000"/>
              <a:buFontTx/>
              <a:buAutoNum type="arabicPeriod"/>
              <a:defRPr sz="2000">
                <a:solidFill>
                  <a:srgbClr val="434343"/>
                </a:solidFill>
                <a:latin typeface="Open Sans"/>
                <a:ea typeface="Open Sans"/>
                <a:cs typeface="Open Sans"/>
                <a:sym typeface="Open Sans"/>
              </a:defRPr>
            </a:pPr>
            <a:r>
              <a:t>Exchange contact information</a:t>
            </a:r>
          </a:p>
          <a:p>
            <a:pPr indent="-355600">
              <a:buSzPts val="2000"/>
              <a:buFontTx/>
              <a:buAutoNum type="arabicPeriod"/>
              <a:defRPr sz="2000">
                <a:solidFill>
                  <a:srgbClr val="434343"/>
                </a:solidFill>
                <a:latin typeface="Open Sans"/>
                <a:ea typeface="Open Sans"/>
                <a:cs typeface="Open Sans"/>
                <a:sym typeface="Open Sans"/>
              </a:defRPr>
            </a:pPr>
            <a:r>
              <a:t>Establish a communication plan. Email, text, both?</a:t>
            </a:r>
          </a:p>
          <a:p>
            <a:pPr indent="-355600">
              <a:buSzPts val="2000"/>
              <a:buFontTx/>
              <a:buAutoNum type="arabicPeriod"/>
              <a:defRPr sz="2000">
                <a:solidFill>
                  <a:srgbClr val="434343"/>
                </a:solidFill>
                <a:latin typeface="Open Sans"/>
                <a:ea typeface="Open Sans"/>
                <a:cs typeface="Open Sans"/>
                <a:sym typeface="Open Sans"/>
              </a:defRPr>
            </a:pPr>
            <a:r>
              <a:t>Give everyone “something to do” before you meet again.</a:t>
            </a:r>
          </a:p>
        </p:txBody>
      </p:sp>
      <p:pic>
        <p:nvPicPr>
          <p:cNvPr id="181" name="Image" descr="Image"/>
          <p:cNvPicPr>
            <a:picLocks noChangeAspect="1"/>
          </p:cNvPicPr>
          <p:nvPr/>
        </p:nvPicPr>
        <p:blipFill>
          <a:blip r:embed="rId2">
            <a:extLst/>
          </a:blip>
          <a:stretch>
            <a:fillRect/>
          </a:stretch>
        </p:blipFill>
        <p:spPr>
          <a:xfrm>
            <a:off x="384175" y="1111608"/>
            <a:ext cx="2409289" cy="1606192"/>
          </a:xfrm>
          <a:prstGeom prst="rect">
            <a:avLst/>
          </a:prstGeom>
          <a:ln w="12700">
            <a:miter lim="400000"/>
          </a:ln>
        </p:spPr>
      </p:pic>
      <p:sp>
        <p:nvSpPr>
          <p:cNvPr id="182" name="2.  Activity"/>
          <p:cNvSpPr txBox="1"/>
          <p:nvPr/>
        </p:nvSpPr>
        <p:spPr>
          <a:xfrm>
            <a:off x="473519" y="241300"/>
            <a:ext cx="1855598"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2.  Activity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lide Number"/>
          <p:cNvSpPr txBox="1">
            <a:spLocks noGrp="1"/>
          </p:cNvSpPr>
          <p:nvPr>
            <p:ph type="sldNum" sz="quarter" idx="2"/>
          </p:nvPr>
        </p:nvSpPr>
        <p:spPr>
          <a:xfrm>
            <a:off x="7610670" y="4638110"/>
            <a:ext cx="268163"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89" name="3.  Data Exploration &amp; Analysis Basics"/>
          <p:cNvSpPr txBox="1"/>
          <p:nvPr/>
        </p:nvSpPr>
        <p:spPr>
          <a:xfrm>
            <a:off x="473519" y="241300"/>
            <a:ext cx="6735827"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3.  Data Exploration &amp; Analysis Basics</a:t>
            </a:r>
          </a:p>
        </p:txBody>
      </p:sp>
      <p:pic>
        <p:nvPicPr>
          <p:cNvPr id="190" name="Image" descr="Image"/>
          <p:cNvPicPr>
            <a:picLocks noChangeAspect="1"/>
          </p:cNvPicPr>
          <p:nvPr/>
        </p:nvPicPr>
        <p:blipFill>
          <a:blip r:embed="rId2">
            <a:extLst/>
          </a:blip>
          <a:stretch>
            <a:fillRect/>
          </a:stretch>
        </p:blipFill>
        <p:spPr>
          <a:xfrm>
            <a:off x="1873993" y="723546"/>
            <a:ext cx="5236369" cy="4204054"/>
          </a:xfrm>
          <a:prstGeom prst="rect">
            <a:avLst/>
          </a:prstGeom>
          <a:ln w="12700">
            <a:miter lim="400000"/>
          </a:ln>
        </p:spPr>
      </p:pic>
      <p:sp>
        <p:nvSpPr>
          <p:cNvPr id="191" name="http://www.byteorigin.com/services/cloud-application-development/big-data-analytics/"/>
          <p:cNvSpPr txBox="1"/>
          <p:nvPr/>
        </p:nvSpPr>
        <p:spPr>
          <a:xfrm>
            <a:off x="3854201" y="4279900"/>
            <a:ext cx="4784626" cy="152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000"/>
            </a:lvl1pPr>
          </a:lstStyle>
          <a:p>
            <a:r>
              <a:t>http://www.byteorigin.com/services/cloud-application-development/big-data-analytics/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Google Shape;158;p25"/>
          <p:cNvSpPr txBox="1">
            <a:spLocks noGrp="1"/>
          </p:cNvSpPr>
          <p:nvPr>
            <p:ph type="body" idx="4294967295"/>
          </p:nvPr>
        </p:nvSpPr>
        <p:spPr>
          <a:xfrm>
            <a:off x="489499" y="698398"/>
            <a:ext cx="8520602" cy="3910355"/>
          </a:xfrm>
          <a:prstGeom prst="rect">
            <a:avLst/>
          </a:prstGeom>
        </p:spPr>
        <p:txBody>
          <a:bodyPr/>
          <a:lstStyle/>
          <a:p>
            <a:pPr marL="0" indent="0" defTabSz="411479">
              <a:buClrTx/>
              <a:buSzTx/>
              <a:buFontTx/>
              <a:buNone/>
              <a:defRPr b="1">
                <a:solidFill>
                  <a:srgbClr val="434343"/>
                </a:solidFill>
              </a:defRPr>
            </a:pPr>
            <a:r>
              <a:t>Data </a:t>
            </a:r>
            <a:r>
              <a:rPr i="1">
                <a:latin typeface="Raleway-BoldItalic"/>
                <a:ea typeface="Raleway-BoldItalic"/>
                <a:cs typeface="Raleway-BoldItalic"/>
                <a:sym typeface="Raleway-BoldItalic"/>
              </a:rPr>
              <a:t>Exploration</a:t>
            </a:r>
          </a:p>
          <a:p>
            <a:pPr marL="180473" indent="-180473" defTabSz="411479">
              <a:buClrTx/>
              <a:buSzPct val="100000"/>
              <a:buFontTx/>
              <a:buChar char="•"/>
              <a:defRPr>
                <a:solidFill>
                  <a:srgbClr val="434343"/>
                </a:solidFill>
              </a:defRPr>
            </a:pPr>
            <a:r>
              <a:t>Used to ensure data integrity (what is data integrity?)</a:t>
            </a:r>
          </a:p>
          <a:p>
            <a:pPr marL="180473" indent="-180473" defTabSz="411479">
              <a:buClrTx/>
              <a:buSzPct val="100000"/>
              <a:buFontTx/>
              <a:buChar char="•"/>
              <a:defRPr>
                <a:solidFill>
                  <a:srgbClr val="434343"/>
                </a:solidFill>
              </a:defRPr>
            </a:pPr>
            <a:r>
              <a:t>Develop questions based on the variables you have</a:t>
            </a:r>
          </a:p>
          <a:p>
            <a:pPr marL="180473" indent="-180473" defTabSz="411479">
              <a:buClrTx/>
              <a:buSzPct val="100000"/>
              <a:buFontTx/>
              <a:buChar char="•"/>
              <a:defRPr>
                <a:solidFill>
                  <a:srgbClr val="434343"/>
                </a:solidFill>
              </a:defRPr>
            </a:pPr>
            <a:r>
              <a:t>Try to break things (better now than in production!)</a:t>
            </a:r>
          </a:p>
          <a:p>
            <a:pPr marL="0" indent="0" defTabSz="411479">
              <a:buClrTx/>
              <a:buSzTx/>
              <a:buFontTx/>
              <a:buNone/>
              <a:defRPr b="1">
                <a:solidFill>
                  <a:srgbClr val="434343"/>
                </a:solidFill>
              </a:defRPr>
            </a:pPr>
            <a:endParaRPr/>
          </a:p>
          <a:p>
            <a:pPr marL="0" indent="0" defTabSz="411479">
              <a:buClrTx/>
              <a:buSzTx/>
              <a:buFontTx/>
              <a:buNone/>
              <a:defRPr b="1">
                <a:solidFill>
                  <a:srgbClr val="434343"/>
                </a:solidFill>
              </a:defRPr>
            </a:pPr>
            <a:r>
              <a:t>Data </a:t>
            </a:r>
            <a:r>
              <a:rPr i="1">
                <a:latin typeface="Raleway-BoldItalic"/>
                <a:ea typeface="Raleway-BoldItalic"/>
                <a:cs typeface="Raleway-BoldItalic"/>
                <a:sym typeface="Raleway-BoldItalic"/>
              </a:rPr>
              <a:t>Analysis</a:t>
            </a:r>
          </a:p>
          <a:p>
            <a:pPr marL="180473" indent="-180473" defTabSz="411479">
              <a:buClrTx/>
              <a:buSzPct val="100000"/>
              <a:buFontTx/>
              <a:buChar char="•"/>
              <a:defRPr>
                <a:solidFill>
                  <a:srgbClr val="434343"/>
                </a:solidFill>
              </a:defRPr>
            </a:pPr>
            <a:r>
              <a:t>Seeks to answer a research question or hypothesis</a:t>
            </a:r>
          </a:p>
          <a:p>
            <a:pPr marL="180473" indent="-180473" defTabSz="411479">
              <a:buClrTx/>
              <a:buSzPct val="100000"/>
              <a:buFontTx/>
              <a:buChar char="•"/>
              <a:defRPr>
                <a:solidFill>
                  <a:srgbClr val="434343"/>
                </a:solidFill>
              </a:defRPr>
            </a:pPr>
            <a:r>
              <a:t>May involve complex math, modeling, statistics</a:t>
            </a:r>
          </a:p>
          <a:p>
            <a:pPr marL="180473" indent="-180473" defTabSz="411479">
              <a:buClrTx/>
              <a:buSzPct val="100000"/>
              <a:buFontTx/>
              <a:buChar char="•"/>
              <a:defRPr>
                <a:solidFill>
                  <a:srgbClr val="434343"/>
                </a:solidFill>
              </a:defRPr>
            </a:pPr>
            <a:r>
              <a:t>More likely to combine multiple dataset</a:t>
            </a:r>
          </a:p>
          <a:p>
            <a:pPr marL="180473" indent="-180473" defTabSz="411479">
              <a:buClrTx/>
              <a:buSzPct val="100000"/>
              <a:buFontTx/>
              <a:buChar char="•"/>
              <a:defRPr>
                <a:solidFill>
                  <a:srgbClr val="434343"/>
                </a:solidFill>
              </a:defRPr>
            </a:pPr>
            <a:r>
              <a:t>Collapse and group data in various ways</a:t>
            </a:r>
          </a:p>
          <a:p>
            <a:pPr marL="180473" indent="-180473" defTabSz="411479">
              <a:buClrTx/>
              <a:buSzPct val="100000"/>
              <a:buFontTx/>
              <a:buChar char="•"/>
              <a:defRPr>
                <a:solidFill>
                  <a:srgbClr val="434343"/>
                </a:solidFill>
              </a:defRPr>
            </a:pPr>
            <a:r>
              <a:t>Some functions are useful for both exploration and analysis!</a:t>
            </a:r>
          </a:p>
        </p:txBody>
      </p:sp>
      <p:sp>
        <p:nvSpPr>
          <p:cNvPr id="194" name="Slide Number"/>
          <p:cNvSpPr txBox="1">
            <a:spLocks noGrp="1"/>
          </p:cNvSpPr>
          <p:nvPr>
            <p:ph type="sldNum" sz="quarter" idx="2"/>
          </p:nvPr>
        </p:nvSpPr>
        <p:spPr>
          <a:xfrm>
            <a:off x="7610670" y="4638110"/>
            <a:ext cx="268163"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195" name="3.  Data Exploration &amp; Analysis Basics"/>
          <p:cNvSpPr txBox="1"/>
          <p:nvPr/>
        </p:nvSpPr>
        <p:spPr>
          <a:xfrm>
            <a:off x="473519" y="241300"/>
            <a:ext cx="6735827"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3.  Data Exploration &amp; Analysis Basics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lide Number"/>
          <p:cNvSpPr txBox="1">
            <a:spLocks noGrp="1"/>
          </p:cNvSpPr>
          <p:nvPr>
            <p:ph type="sldNum" sz="quarter" idx="2"/>
          </p:nvPr>
        </p:nvSpPr>
        <p:spPr>
          <a:xfrm>
            <a:off x="7610670" y="4638110"/>
            <a:ext cx="268163" cy="3606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198" name="Google Shape;165;p26"/>
          <p:cNvSpPr txBox="1">
            <a:spLocks noGrp="1"/>
          </p:cNvSpPr>
          <p:nvPr>
            <p:ph type="body" sz="half" idx="4294967295"/>
          </p:nvPr>
        </p:nvSpPr>
        <p:spPr>
          <a:xfrm>
            <a:off x="387900" y="925857"/>
            <a:ext cx="4286700" cy="3455437"/>
          </a:xfrm>
          <a:prstGeom prst="rect">
            <a:avLst/>
          </a:prstGeom>
        </p:spPr>
        <p:txBody>
          <a:bodyPr/>
          <a:lstStyle/>
          <a:p>
            <a:pPr marL="0" indent="0">
              <a:lnSpc>
                <a:spcPct val="110000"/>
              </a:lnSpc>
              <a:buSzTx/>
              <a:buNone/>
              <a:defRPr sz="2200" i="1">
                <a:solidFill>
                  <a:srgbClr val="434343"/>
                </a:solidFill>
                <a:latin typeface="Charter"/>
                <a:ea typeface="Charter"/>
                <a:cs typeface="Charter"/>
                <a:sym typeface="Charter"/>
              </a:defRPr>
            </a:pPr>
            <a:r>
              <a:t>Real World Data Are Messy.</a:t>
            </a:r>
          </a:p>
          <a:p>
            <a:pPr marL="0" indent="0">
              <a:lnSpc>
                <a:spcPct val="110000"/>
              </a:lnSpc>
              <a:spcBef>
                <a:spcPts val="1600"/>
              </a:spcBef>
              <a:buSzTx/>
              <a:buNone/>
              <a:defRPr sz="2200" i="1">
                <a:solidFill>
                  <a:srgbClr val="434343"/>
                </a:solidFill>
                <a:latin typeface="Charter"/>
                <a:ea typeface="Charter"/>
                <a:cs typeface="Charter"/>
                <a:sym typeface="Charter"/>
              </a:defRPr>
            </a:pPr>
            <a:r>
              <a:t>No, really. They’re very messy.</a:t>
            </a:r>
          </a:p>
          <a:p>
            <a:pPr marL="0" indent="0">
              <a:lnSpc>
                <a:spcPct val="110000"/>
              </a:lnSpc>
              <a:spcBef>
                <a:spcPts val="1600"/>
              </a:spcBef>
              <a:buSzTx/>
              <a:buNone/>
              <a:defRPr sz="2200" i="1">
                <a:solidFill>
                  <a:srgbClr val="434343"/>
                </a:solidFill>
                <a:latin typeface="Charter"/>
                <a:ea typeface="Charter"/>
                <a:cs typeface="Charter"/>
                <a:sym typeface="Charter"/>
              </a:defRPr>
            </a:pPr>
            <a:r>
              <a:t>If anything can be wrong in your data, it probably is.</a:t>
            </a:r>
          </a:p>
          <a:p>
            <a:pPr marL="0" indent="0">
              <a:lnSpc>
                <a:spcPct val="110000"/>
              </a:lnSpc>
              <a:spcBef>
                <a:spcPts val="1600"/>
              </a:spcBef>
              <a:buSzTx/>
              <a:buNone/>
              <a:defRPr sz="2200" i="1">
                <a:solidFill>
                  <a:srgbClr val="434343"/>
                </a:solidFill>
                <a:latin typeface="Charter"/>
                <a:ea typeface="Charter"/>
                <a:cs typeface="Charter"/>
                <a:sym typeface="Charter"/>
              </a:defRPr>
            </a:pPr>
            <a:r>
              <a:t>Your Mindset: … GOAL!</a:t>
            </a:r>
          </a:p>
        </p:txBody>
      </p:sp>
      <p:pic>
        <p:nvPicPr>
          <p:cNvPr id="199" name="Google Shape;166;p26" descr="Google Shape;166;p26"/>
          <p:cNvPicPr>
            <a:picLocks noChangeAspect="1"/>
          </p:cNvPicPr>
          <p:nvPr/>
        </p:nvPicPr>
        <p:blipFill>
          <a:blip r:embed="rId2">
            <a:extLst/>
          </a:blip>
          <a:stretch>
            <a:fillRect/>
          </a:stretch>
        </p:blipFill>
        <p:spPr>
          <a:xfrm rot="714256">
            <a:off x="4605096" y="1713389"/>
            <a:ext cx="3757106" cy="2377097"/>
          </a:xfrm>
          <a:prstGeom prst="rect">
            <a:avLst/>
          </a:prstGeom>
          <a:ln w="12700">
            <a:miter lim="400000"/>
          </a:ln>
          <a:effectLst>
            <a:outerShdw blurRad="254000" dist="127000" dir="16200000" rotWithShape="0">
              <a:srgbClr val="000000">
                <a:alpha val="70000"/>
              </a:srgbClr>
            </a:outerShdw>
          </a:effectLst>
        </p:spPr>
      </p:pic>
      <p:sp>
        <p:nvSpPr>
          <p:cNvPr id="200" name="3.  Data Exploration &amp; Analysis Basics"/>
          <p:cNvSpPr txBox="1"/>
          <p:nvPr/>
        </p:nvSpPr>
        <p:spPr>
          <a:xfrm>
            <a:off x="473519" y="241300"/>
            <a:ext cx="6735827"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000" b="1">
                <a:solidFill>
                  <a:schemeClr val="accent1">
                    <a:lumOff val="-5843"/>
                  </a:schemeClr>
                </a:solidFill>
                <a:latin typeface="Raleway"/>
                <a:ea typeface="Raleway"/>
                <a:cs typeface="Raleway"/>
                <a:sym typeface="Raleway"/>
              </a:defRPr>
            </a:lvl1pPr>
          </a:lstStyle>
          <a:p>
            <a:r>
              <a:t>3.  Data Exploration &amp; Analysis Basics</a:t>
            </a:r>
          </a:p>
        </p:txBody>
      </p:sp>
    </p:spTree>
  </p:cSld>
  <p:clrMapOvr>
    <a:masterClrMapping/>
  </p:clrMapOvr>
  <p:transition spd="med"/>
</p:sld>
</file>

<file path=ppt/theme/theme1.xml><?xml version="1.0" encoding="utf-8"?>
<a:theme xmlns:a="http://schemas.openxmlformats.org/drawingml/2006/main" name="Geometric">
  <a:themeElements>
    <a:clrScheme name="Geometric">
      <a:dk1>
        <a:srgbClr val="2A3990"/>
      </a:dk1>
      <a:lt1>
        <a:srgbClr val="2A3990"/>
      </a:lt1>
      <a:dk2>
        <a:srgbClr val="A7A7A7"/>
      </a:dk2>
      <a:lt2>
        <a:srgbClr val="535353"/>
      </a:lt2>
      <a:accent1>
        <a:srgbClr val="212D74"/>
      </a:accent1>
      <a:accent2>
        <a:srgbClr val="3949AB"/>
      </a:accent2>
      <a:accent3>
        <a:srgbClr val="9C254D"/>
      </a:accent3>
      <a:accent4>
        <a:srgbClr val="D23369"/>
      </a:accent4>
      <a:accent5>
        <a:srgbClr val="F06292"/>
      </a:accent5>
      <a:accent6>
        <a:srgbClr val="7890CD"/>
      </a:accent6>
      <a:hlink>
        <a:srgbClr val="0000FF"/>
      </a:hlink>
      <a:folHlink>
        <a:srgbClr val="FF00FF"/>
      </a:folHlink>
    </a:clrScheme>
    <a:fontScheme name="Geometric">
      <a:majorFont>
        <a:latin typeface="Arial"/>
        <a:ea typeface="Arial"/>
        <a:cs typeface="Arial"/>
      </a:majorFont>
      <a:minorFont>
        <a:latin typeface="Helvetica"/>
        <a:ea typeface="Helvetica"/>
        <a:cs typeface="Helvetica"/>
      </a:minorFont>
    </a:fontScheme>
    <a:fmtScheme name="Geometr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A399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eometric">
  <a:themeElements>
    <a:clrScheme name="Geometric">
      <a:dk1>
        <a:srgbClr val="000000"/>
      </a:dk1>
      <a:lt1>
        <a:srgbClr val="FFFFFF"/>
      </a:lt1>
      <a:dk2>
        <a:srgbClr val="A7A7A7"/>
      </a:dk2>
      <a:lt2>
        <a:srgbClr val="535353"/>
      </a:lt2>
      <a:accent1>
        <a:srgbClr val="212D74"/>
      </a:accent1>
      <a:accent2>
        <a:srgbClr val="3949AB"/>
      </a:accent2>
      <a:accent3>
        <a:srgbClr val="9C254D"/>
      </a:accent3>
      <a:accent4>
        <a:srgbClr val="D23369"/>
      </a:accent4>
      <a:accent5>
        <a:srgbClr val="F06292"/>
      </a:accent5>
      <a:accent6>
        <a:srgbClr val="7890CD"/>
      </a:accent6>
      <a:hlink>
        <a:srgbClr val="0000FF"/>
      </a:hlink>
      <a:folHlink>
        <a:srgbClr val="FF00FF"/>
      </a:folHlink>
    </a:clrScheme>
    <a:fontScheme name="Geometric">
      <a:majorFont>
        <a:latin typeface="Arial"/>
        <a:ea typeface="Arial"/>
        <a:cs typeface="Arial"/>
      </a:majorFont>
      <a:minorFont>
        <a:latin typeface="Helvetica"/>
        <a:ea typeface="Helvetica"/>
        <a:cs typeface="Helvetica"/>
      </a:minorFont>
    </a:fontScheme>
    <a:fmtScheme name="Geometr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A399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A399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TotalTime>
  <Words>1528</Words>
  <Application>Microsoft Office PowerPoint</Application>
  <PresentationFormat>On-screen Show (16:9)</PresentationFormat>
  <Paragraphs>278</Paragraphs>
  <Slides>27</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Andale Mono</vt:lpstr>
      <vt:lpstr>Arial</vt:lpstr>
      <vt:lpstr>Charter</vt:lpstr>
      <vt:lpstr>Freight Sans Medium</vt:lpstr>
      <vt:lpstr>FreightSans Pro</vt:lpstr>
      <vt:lpstr>Helvetica</vt:lpstr>
      <vt:lpstr>Helvetica Neue Medium</vt:lpstr>
      <vt:lpstr>Menlo</vt:lpstr>
      <vt:lpstr>Open Sans</vt:lpstr>
      <vt:lpstr>Playfair Display</vt:lpstr>
      <vt:lpstr>Raleway</vt:lpstr>
      <vt:lpstr>Raleway Medium</vt:lpstr>
      <vt:lpstr>Raleway-BoldItalic</vt:lpstr>
      <vt:lpstr>Verdana</vt:lpstr>
      <vt:lpstr>Xingkai SC Light</vt:lpstr>
      <vt:lpstr>Geometric</vt:lpstr>
      <vt:lpstr>Class 11 - Pandas</vt:lpstr>
      <vt:lpstr>Agenda</vt:lpstr>
      <vt:lpstr>0. Homework Unit 9 - Debrief</vt:lpstr>
      <vt:lpstr>1. Project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 Pandas</dc:title>
  <dc:creator>Llop, Chris</dc:creator>
  <cp:lastModifiedBy>Llop, Chris</cp:lastModifiedBy>
  <cp:revision>6</cp:revision>
  <dcterms:modified xsi:type="dcterms:W3CDTF">2019-11-05T23:42:42Z</dcterms:modified>
</cp:coreProperties>
</file>